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PT Sans Narrow" panose="020B0506020203020204" pitchFamily="34" charset="77"/>
      <p:regular r:id="rId15"/>
      <p:bold r:id="rId16"/>
    </p:embeddedFont>
    <p:embeddedFont>
      <p:font typeface="Open Sans"/>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 will begin with an activity to get us to think for a bit: (Ice Breakers)</a:t>
            </a:r>
            <a:endParaRPr/>
          </a:p>
          <a:p>
            <a:pPr marL="914400" lvl="1" indent="-298450" rtl="0">
              <a:lnSpc>
                <a:spcPct val="115000"/>
              </a:lnSpc>
              <a:spcBef>
                <a:spcPts val="0"/>
              </a:spcBef>
              <a:spcAft>
                <a:spcPts val="0"/>
              </a:spcAft>
              <a:buClr>
                <a:srgbClr val="222222"/>
              </a:buClr>
              <a:buSzPts val="1100"/>
              <a:buFont typeface="Calibri"/>
              <a:buAutoNum type="alphaLcPeriod"/>
            </a:pPr>
            <a:r>
              <a:rPr lang="en">
                <a:solidFill>
                  <a:srgbClr val="222222"/>
                </a:solidFill>
                <a:highlight>
                  <a:srgbClr val="FFFFFF"/>
                </a:highlight>
                <a:latin typeface="Calibri"/>
                <a:ea typeface="Calibri"/>
                <a:cs typeface="Calibri"/>
                <a:sym typeface="Calibri"/>
              </a:rPr>
              <a:t>Numbers.</a:t>
            </a:r>
            <a:endParaRPr>
              <a:solidFill>
                <a:srgbClr val="222222"/>
              </a:solidFill>
              <a:highlight>
                <a:srgbClr val="FFFFFF"/>
              </a:highlight>
              <a:latin typeface="Calibri"/>
              <a:ea typeface="Calibri"/>
              <a:cs typeface="Calibri"/>
              <a:sym typeface="Calibri"/>
            </a:endParaRPr>
          </a:p>
          <a:p>
            <a:pPr marL="914400" lvl="1" indent="-298450" rtl="0">
              <a:lnSpc>
                <a:spcPct val="115000"/>
              </a:lnSpc>
              <a:spcBef>
                <a:spcPts val="0"/>
              </a:spcBef>
              <a:spcAft>
                <a:spcPts val="0"/>
              </a:spcAft>
              <a:buClr>
                <a:srgbClr val="222222"/>
              </a:buClr>
              <a:buSzPts val="1100"/>
              <a:buFont typeface="Calibri"/>
              <a:buAutoNum type="alphaLcPeriod"/>
            </a:pPr>
            <a:r>
              <a:rPr lang="en">
                <a:solidFill>
                  <a:srgbClr val="222222"/>
                </a:solidFill>
                <a:highlight>
                  <a:srgbClr val="FFFFFF"/>
                </a:highlight>
                <a:latin typeface="Calibri"/>
                <a:ea typeface="Calibri"/>
                <a:cs typeface="Calibri"/>
                <a:sym typeface="Calibri"/>
              </a:rPr>
              <a:t>Think of 3.</a:t>
            </a:r>
            <a:endParaRPr>
              <a:solidFill>
                <a:srgbClr val="222222"/>
              </a:solidFill>
              <a:highlight>
                <a:srgbClr val="FFFFFF"/>
              </a:highlight>
              <a:latin typeface="Calibri"/>
              <a:ea typeface="Calibri"/>
              <a:cs typeface="Calibri"/>
              <a:sym typeface="Calibri"/>
            </a:endParaRPr>
          </a:p>
          <a:p>
            <a:pPr marL="914400" lvl="1" indent="-298450" rtl="0">
              <a:lnSpc>
                <a:spcPct val="115000"/>
              </a:lnSpc>
              <a:spcBef>
                <a:spcPts val="0"/>
              </a:spcBef>
              <a:spcAft>
                <a:spcPts val="0"/>
              </a:spcAft>
              <a:buClr>
                <a:srgbClr val="222222"/>
              </a:buClr>
              <a:buSzPts val="1100"/>
              <a:buFont typeface="Calibri"/>
              <a:buAutoNum type="alphaLcPeriod"/>
            </a:pPr>
            <a:r>
              <a:rPr lang="en">
                <a:solidFill>
                  <a:srgbClr val="222222"/>
                </a:solidFill>
                <a:highlight>
                  <a:srgbClr val="FFFFFF"/>
                </a:highlight>
                <a:latin typeface="Calibri"/>
                <a:ea typeface="Calibri"/>
                <a:cs typeface="Calibri"/>
                <a:sym typeface="Calibri"/>
              </a:rPr>
              <a:t>How long they sleep last night?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Student empowerment scale survey:</a:t>
            </a:r>
            <a:endParaRPr/>
          </a:p>
          <a:p>
            <a:pPr marL="0" lvl="0" indent="0">
              <a:spcBef>
                <a:spcPts val="0"/>
              </a:spcBef>
              <a:spcAft>
                <a:spcPts val="0"/>
              </a:spcAft>
              <a:buNone/>
            </a:pPr>
            <a:r>
              <a:rPr lang="en"/>
              <a:t>http://highered.mheducation.com/sites/0073381225/student_view0/chapter5/self-assessment_5_5.html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PATHFINDING: Creating the Blueprint—Helps you begin to explore your mission, values, vision, strategy, and stakeholders’ needs. </a:t>
            </a:r>
            <a:endParaRPr/>
          </a:p>
          <a:p>
            <a:pPr marL="0" lvl="0" indent="0">
              <a:spcBef>
                <a:spcPts val="0"/>
              </a:spcBef>
              <a:spcAft>
                <a:spcPts val="0"/>
              </a:spcAft>
              <a:buNone/>
            </a:pPr>
            <a:r>
              <a:rPr lang="en"/>
              <a:t>• ALIGNING: Creating a Technically Elegant System of Work -Organizations are aligned to get the results they get. As a leader, you must work to change your systems, processes, and structure to align them with the desired results identified through pathfinding. Learning and Performance Solution </a:t>
            </a:r>
            <a:endParaRPr/>
          </a:p>
          <a:p>
            <a:pPr marL="0" lvl="0" indent="0">
              <a:spcBef>
                <a:spcPts val="0"/>
              </a:spcBef>
              <a:spcAft>
                <a:spcPts val="0"/>
              </a:spcAft>
              <a:buNone/>
            </a:pPr>
            <a:r>
              <a:rPr lang="en"/>
              <a:t>• EMPOWERING: Releasing the Talent, Energy, and Contribution of People—Learn to create the conditions that foster and release the creativity, ability, and potential that exist in people. In turn, they’ll be better able to function in the aligned organization and follow the path you’ve helped to create. </a:t>
            </a:r>
            <a:endParaRPr/>
          </a:p>
          <a:p>
            <a:pPr marL="0" lvl="0" indent="0">
              <a:spcBef>
                <a:spcPts val="0"/>
              </a:spcBef>
              <a:spcAft>
                <a:spcPts val="0"/>
              </a:spcAft>
              <a:buNone/>
            </a:pPr>
            <a:r>
              <a:rPr lang="en"/>
              <a:t>• MODELING: Building Trust with Others— Learn not just what a leader does, but who a leader is. You’ll be able to answer the following : - Who would follow me? - Do I take responsibility? - Do I “walk my talk?” - Am I trustworthy?</a:t>
            </a:r>
            <a:endParaRPr/>
          </a:p>
          <a:p>
            <a:pPr marL="0" lvl="0" indent="0">
              <a:spcBef>
                <a:spcPts val="0"/>
              </a:spcBef>
              <a:spcAft>
                <a:spcPts val="0"/>
              </a:spcAft>
              <a:buNone/>
            </a:pPr>
            <a:endParaRPr/>
          </a:p>
          <a:p>
            <a:pPr marL="0" lvl="0" indent="0">
              <a:spcBef>
                <a:spcPts val="0"/>
              </a:spcBef>
              <a:spcAft>
                <a:spcPts val="0"/>
              </a:spcAft>
              <a:buNone/>
            </a:pPr>
            <a:r>
              <a:rPr lang="en"/>
              <a:t>Source: http://www.franklincoveysouthasia.com/pdf/4roles.pdf</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Empowerment impacts your life.</a:t>
            </a:r>
            <a:endParaRPr/>
          </a:p>
          <a:p>
            <a:pPr marL="0" lvl="0" indent="0">
              <a:spcBef>
                <a:spcPts val="0"/>
              </a:spcBef>
              <a:spcAft>
                <a:spcPts val="0"/>
              </a:spcAft>
              <a:buNone/>
            </a:pPr>
            <a:endParaRPr/>
          </a:p>
          <a:p>
            <a:pPr marL="0" lvl="0" indent="0">
              <a:spcBef>
                <a:spcPts val="0"/>
              </a:spcBef>
              <a:spcAft>
                <a:spcPts val="0"/>
              </a:spcAft>
              <a:buNone/>
            </a:pPr>
            <a:r>
              <a:rPr lang="en"/>
              <a:t>What feeds these feelings of self determination? What gives you meaning? Competence? Impact?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“It is not the things we do in life that we regret, it is the things that we do not”</a:t>
            </a:r>
            <a:endParaRPr/>
          </a:p>
          <a:p>
            <a:pPr marL="0" lvl="0" indent="0">
              <a:spcBef>
                <a:spcPts val="0"/>
              </a:spcBef>
              <a:spcAft>
                <a:spcPts val="0"/>
              </a:spcAft>
              <a:buNone/>
            </a:pPr>
            <a:endParaRPr/>
          </a:p>
          <a:p>
            <a:pPr marL="0" lvl="0" indent="0">
              <a:spcBef>
                <a:spcPts val="0"/>
              </a:spcBef>
              <a:spcAft>
                <a:spcPts val="0"/>
              </a:spcAft>
              <a:buNone/>
            </a:pPr>
            <a:r>
              <a:rPr lang="en"/>
              <a:t>What is your passion?</a:t>
            </a:r>
            <a:endParaRPr/>
          </a:p>
          <a:p>
            <a:pPr marL="0" lvl="0" indent="0">
              <a:spcBef>
                <a:spcPts val="0"/>
              </a:spcBef>
              <a:spcAft>
                <a:spcPts val="0"/>
              </a:spcAft>
              <a:buNone/>
            </a:pPr>
            <a:r>
              <a:rPr lang="en"/>
              <a:t>Who empowers you?</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Order the 6 cards in what you believe from lowest level of empowerment to the highest, and discuss why.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You will look at what level of empowerment for a friend, and for yourself</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Which level of empowerment are the characters in the video? Why?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Shape 18"/>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a:spLocks noGrp="1"/>
          </p:cNvSpPr>
          <p:nvPr>
            <p:ph type="title"/>
          </p:nvPr>
        </p:nvSpPr>
        <p:spPr>
          <a:xfrm>
            <a:off x="311700" y="1304850"/>
            <a:ext cx="85206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Shape 48"/>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spcBef>
                <a:spcPts val="0"/>
              </a:spcBef>
              <a:buNone/>
              <a:defRPr sz="1000">
                <a:solidFill>
                  <a:schemeClr val="dk2"/>
                </a:solidFill>
                <a:latin typeface="Open Sans"/>
                <a:ea typeface="Open Sans"/>
                <a:cs typeface="Open Sans"/>
                <a:sym typeface="Open Sans"/>
              </a:defRPr>
            </a:lvl1pPr>
            <a:lvl2pPr lvl="1" algn="r" rtl="0">
              <a:spcBef>
                <a:spcPts val="0"/>
              </a:spcBef>
              <a:buNone/>
              <a:defRPr sz="1000">
                <a:solidFill>
                  <a:schemeClr val="dk2"/>
                </a:solidFill>
                <a:latin typeface="Open Sans"/>
                <a:ea typeface="Open Sans"/>
                <a:cs typeface="Open Sans"/>
                <a:sym typeface="Open Sans"/>
              </a:defRPr>
            </a:lvl2pPr>
            <a:lvl3pPr lvl="2" algn="r" rtl="0">
              <a:spcBef>
                <a:spcPts val="0"/>
              </a:spcBef>
              <a:buNone/>
              <a:defRPr sz="1000">
                <a:solidFill>
                  <a:schemeClr val="dk2"/>
                </a:solidFill>
                <a:latin typeface="Open Sans"/>
                <a:ea typeface="Open Sans"/>
                <a:cs typeface="Open Sans"/>
                <a:sym typeface="Open Sans"/>
              </a:defRPr>
            </a:lvl3pPr>
            <a:lvl4pPr lvl="3" algn="r" rtl="0">
              <a:spcBef>
                <a:spcPts val="0"/>
              </a:spcBef>
              <a:buNone/>
              <a:defRPr sz="1000">
                <a:solidFill>
                  <a:schemeClr val="dk2"/>
                </a:solidFill>
                <a:latin typeface="Open Sans"/>
                <a:ea typeface="Open Sans"/>
                <a:cs typeface="Open Sans"/>
                <a:sym typeface="Open Sans"/>
              </a:defRPr>
            </a:lvl4pPr>
            <a:lvl5pPr lvl="4" algn="r" rtl="0">
              <a:spcBef>
                <a:spcPts val="0"/>
              </a:spcBef>
              <a:buNone/>
              <a:defRPr sz="1000">
                <a:solidFill>
                  <a:schemeClr val="dk2"/>
                </a:solidFill>
                <a:latin typeface="Open Sans"/>
                <a:ea typeface="Open Sans"/>
                <a:cs typeface="Open Sans"/>
                <a:sym typeface="Open Sans"/>
              </a:defRPr>
            </a:lvl5pPr>
            <a:lvl6pPr lvl="5" algn="r" rtl="0">
              <a:spcBef>
                <a:spcPts val="0"/>
              </a:spcBef>
              <a:buNone/>
              <a:defRPr sz="1000">
                <a:solidFill>
                  <a:schemeClr val="dk2"/>
                </a:solidFill>
                <a:latin typeface="Open Sans"/>
                <a:ea typeface="Open Sans"/>
                <a:cs typeface="Open Sans"/>
                <a:sym typeface="Open Sans"/>
              </a:defRPr>
            </a:lvl6pPr>
            <a:lvl7pPr lvl="6" algn="r" rtl="0">
              <a:spcBef>
                <a:spcPts val="0"/>
              </a:spcBef>
              <a:buNone/>
              <a:defRPr sz="1000">
                <a:solidFill>
                  <a:schemeClr val="dk2"/>
                </a:solidFill>
                <a:latin typeface="Open Sans"/>
                <a:ea typeface="Open Sans"/>
                <a:cs typeface="Open Sans"/>
                <a:sym typeface="Open Sans"/>
              </a:defRPr>
            </a:lvl7pPr>
            <a:lvl8pPr lvl="7" algn="r" rtl="0">
              <a:spcBef>
                <a:spcPts val="0"/>
              </a:spcBef>
              <a:buNone/>
              <a:defRPr sz="1000">
                <a:solidFill>
                  <a:schemeClr val="dk2"/>
                </a:solidFill>
                <a:latin typeface="Open Sans"/>
                <a:ea typeface="Open Sans"/>
                <a:cs typeface="Open Sans"/>
                <a:sym typeface="Open Sans"/>
              </a:defRPr>
            </a:lvl8pPr>
            <a:lvl9pPr lvl="8" algn="r" rtl="0">
              <a:spcBef>
                <a:spcPts val="0"/>
              </a:spcBef>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tinyurl.com/StudentEmpowermentScal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QGmwYt4kof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hyperlink" Target="mailto:greg.reents@mesacc.edu" TargetMode="External"/><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gregorio.ramos@mesacc.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0WmryhioApY"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323iXW02G4"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hyperlink" Target="https://www.youtube.com/watch?v=dFFeQ12bEes" TargetMode="External"/><Relationship Id="rId4" Type="http://schemas.openxmlformats.org/officeDocument/2006/relationships/hyperlink" Target="https://youtu.be/2Ip7xOdJ5rA?t=37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plickers.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a:off x="2613623" y="1263787"/>
            <a:ext cx="3916749" cy="2203825"/>
          </a:xfrm>
          <a:prstGeom prst="rect">
            <a:avLst/>
          </a:prstGeom>
          <a:noFill/>
          <a:ln>
            <a:noFill/>
          </a:ln>
        </p:spPr>
      </p:pic>
      <p:sp>
        <p:nvSpPr>
          <p:cNvPr id="67" name="Shape 67"/>
          <p:cNvSpPr txBox="1">
            <a:spLocks noGrp="1"/>
          </p:cNvSpPr>
          <p:nvPr>
            <p:ph type="ctrTitle"/>
          </p:nvPr>
        </p:nvSpPr>
        <p:spPr>
          <a:xfrm>
            <a:off x="311688" y="196250"/>
            <a:ext cx="8520600" cy="943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Empowerment</a:t>
            </a:r>
            <a:endParaRPr/>
          </a:p>
        </p:txBody>
      </p:sp>
      <p:sp>
        <p:nvSpPr>
          <p:cNvPr id="68" name="Shape 68"/>
          <p:cNvSpPr txBox="1">
            <a:spLocks noGrp="1"/>
          </p:cNvSpPr>
          <p:nvPr>
            <p:ph type="subTitle" idx="1"/>
          </p:nvPr>
        </p:nvSpPr>
        <p:spPr>
          <a:xfrm>
            <a:off x="311700" y="3591956"/>
            <a:ext cx="85206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b="1"/>
              <a:t>NCSD Student Leadership Institute, February 17th, 2018, Maricopa Community College District</a:t>
            </a:r>
            <a:endParaRPr sz="1400" b="1"/>
          </a:p>
        </p:txBody>
      </p:sp>
      <p:pic>
        <p:nvPicPr>
          <p:cNvPr id="69" name="Shape 69"/>
          <p:cNvPicPr preferRelativeResize="0"/>
          <p:nvPr/>
        </p:nvPicPr>
        <p:blipFill>
          <a:blip r:embed="rId4">
            <a:alphaModFix/>
          </a:blip>
          <a:stretch>
            <a:fillRect/>
          </a:stretch>
        </p:blipFill>
        <p:spPr>
          <a:xfrm>
            <a:off x="3431513" y="4320893"/>
            <a:ext cx="2272593" cy="584814"/>
          </a:xfrm>
          <a:prstGeom prst="rect">
            <a:avLst/>
          </a:prstGeom>
          <a:noFill/>
          <a:ln>
            <a:noFill/>
          </a:ln>
        </p:spPr>
      </p:pic>
      <p:pic>
        <p:nvPicPr>
          <p:cNvPr id="70" name="Shape 70"/>
          <p:cNvPicPr preferRelativeResize="0"/>
          <p:nvPr/>
        </p:nvPicPr>
        <p:blipFill>
          <a:blip r:embed="rId5">
            <a:alphaModFix/>
          </a:blip>
          <a:stretch>
            <a:fillRect/>
          </a:stretch>
        </p:blipFill>
        <p:spPr>
          <a:xfrm>
            <a:off x="501751" y="4320893"/>
            <a:ext cx="2272593" cy="584814"/>
          </a:xfrm>
          <a:prstGeom prst="rect">
            <a:avLst/>
          </a:prstGeom>
          <a:noFill/>
          <a:ln>
            <a:noFill/>
          </a:ln>
        </p:spPr>
      </p:pic>
      <p:pic>
        <p:nvPicPr>
          <p:cNvPr id="71" name="Shape 71"/>
          <p:cNvPicPr preferRelativeResize="0"/>
          <p:nvPr/>
        </p:nvPicPr>
        <p:blipFill>
          <a:blip r:embed="rId6">
            <a:alphaModFix/>
          </a:blip>
          <a:stretch>
            <a:fillRect/>
          </a:stretch>
        </p:blipFill>
        <p:spPr>
          <a:xfrm>
            <a:off x="6361276" y="4320893"/>
            <a:ext cx="2272593" cy="584814"/>
          </a:xfrm>
          <a:prstGeom prst="rect">
            <a:avLst/>
          </a:prstGeom>
          <a:noFill/>
          <a:ln>
            <a:noFill/>
          </a:ln>
        </p:spPr>
      </p:pic>
      <p:sp>
        <p:nvSpPr>
          <p:cNvPr id="72" name="Shape 72"/>
          <p:cNvSpPr txBox="1"/>
          <p:nvPr/>
        </p:nvSpPr>
        <p:spPr>
          <a:xfrm>
            <a:off x="8448900" y="137075"/>
            <a:ext cx="507900" cy="46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the Group Score:</a:t>
            </a:r>
            <a:endParaRPr/>
          </a:p>
        </p:txBody>
      </p:sp>
      <p:sp>
        <p:nvSpPr>
          <p:cNvPr id="135" name="Shape 135"/>
          <p:cNvSpPr txBox="1">
            <a:spLocks noGrp="1"/>
          </p:cNvSpPr>
          <p:nvPr>
            <p:ph type="body" idx="1"/>
          </p:nvPr>
        </p:nvSpPr>
        <p:spPr>
          <a:xfrm>
            <a:off x="311700" y="2193300"/>
            <a:ext cx="2421300" cy="1845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400">
                <a:solidFill>
                  <a:schemeClr val="accent2"/>
                </a:solidFill>
                <a:highlight>
                  <a:srgbClr val="FFFFFF"/>
                </a:highlight>
                <a:latin typeface="Verdana"/>
                <a:ea typeface="Verdana"/>
                <a:cs typeface="Verdana"/>
                <a:sym typeface="Verdana"/>
              </a:rPr>
              <a:t>0-15</a:t>
            </a:r>
            <a:endParaRPr sz="2400">
              <a:solidFill>
                <a:schemeClr val="accent2"/>
              </a:solidFill>
              <a:highlight>
                <a:srgbClr val="FFFFFF"/>
              </a:highlight>
              <a:latin typeface="Verdana"/>
              <a:ea typeface="Verdana"/>
              <a:cs typeface="Verdana"/>
              <a:sym typeface="Verdana"/>
            </a:endParaRPr>
          </a:p>
          <a:p>
            <a:pPr marL="0" lvl="0" indent="0" algn="ctr" rtl="0">
              <a:lnSpc>
                <a:spcPct val="100000"/>
              </a:lnSpc>
              <a:spcBef>
                <a:spcPts val="0"/>
              </a:spcBef>
              <a:spcAft>
                <a:spcPts val="0"/>
              </a:spcAft>
              <a:buNone/>
            </a:pPr>
            <a:r>
              <a:rPr lang="en" sz="2400">
                <a:solidFill>
                  <a:schemeClr val="accent2"/>
                </a:solidFill>
                <a:highlight>
                  <a:srgbClr val="FFFFFF"/>
                </a:highlight>
                <a:latin typeface="Verdana"/>
                <a:ea typeface="Verdana"/>
                <a:cs typeface="Verdana"/>
                <a:sym typeface="Verdana"/>
              </a:rPr>
              <a:t>Low</a:t>
            </a:r>
            <a:endParaRPr sz="2400">
              <a:solidFill>
                <a:schemeClr val="accent2"/>
              </a:solidFill>
              <a:highlight>
                <a:srgbClr val="FFFFFF"/>
              </a:highlight>
              <a:latin typeface="Verdana"/>
              <a:ea typeface="Verdana"/>
              <a:cs typeface="Verdana"/>
              <a:sym typeface="Verdana"/>
            </a:endParaRPr>
          </a:p>
          <a:p>
            <a:pPr marL="0" lvl="0" indent="0" algn="ctr" rtl="0">
              <a:lnSpc>
                <a:spcPct val="100000"/>
              </a:lnSpc>
              <a:spcBef>
                <a:spcPts val="0"/>
              </a:spcBef>
              <a:spcAft>
                <a:spcPts val="0"/>
              </a:spcAft>
              <a:buNone/>
            </a:pPr>
            <a:r>
              <a:rPr lang="en" sz="2400">
                <a:solidFill>
                  <a:schemeClr val="accent2"/>
                </a:solidFill>
                <a:highlight>
                  <a:srgbClr val="FFFFFF"/>
                </a:highlight>
                <a:latin typeface="Verdana"/>
                <a:ea typeface="Verdana"/>
                <a:cs typeface="Verdana"/>
                <a:sym typeface="Verdana"/>
              </a:rPr>
              <a:t>Empowerment</a:t>
            </a:r>
            <a:endParaRPr sz="2400">
              <a:solidFill>
                <a:schemeClr val="accent2"/>
              </a:solidFill>
              <a:highlight>
                <a:srgbClr val="FFFFFF"/>
              </a:highlight>
              <a:latin typeface="Verdana"/>
              <a:ea typeface="Verdana"/>
              <a:cs typeface="Verdana"/>
              <a:sym typeface="Verdana"/>
            </a:endParaRPr>
          </a:p>
          <a:p>
            <a:pPr marL="0" lvl="0" indent="0" rtl="0">
              <a:lnSpc>
                <a:spcPct val="100000"/>
              </a:lnSpc>
              <a:spcBef>
                <a:spcPts val="0"/>
              </a:spcBef>
              <a:spcAft>
                <a:spcPts val="0"/>
              </a:spcAft>
              <a:buNone/>
            </a:pPr>
            <a:endParaRPr sz="2400">
              <a:solidFill>
                <a:schemeClr val="accent2"/>
              </a:solidFill>
              <a:highlight>
                <a:srgbClr val="FFFFFF"/>
              </a:highlight>
              <a:latin typeface="Verdana"/>
              <a:ea typeface="Verdana"/>
              <a:cs typeface="Verdana"/>
              <a:sym typeface="Verdana"/>
            </a:endParaRPr>
          </a:p>
          <a:p>
            <a:pPr marL="0" lvl="0" indent="0">
              <a:spcBef>
                <a:spcPts val="0"/>
              </a:spcBef>
              <a:spcAft>
                <a:spcPts val="1600"/>
              </a:spcAft>
              <a:buNone/>
            </a:pPr>
            <a:endParaRPr sz="2400"/>
          </a:p>
        </p:txBody>
      </p:sp>
      <p:sp>
        <p:nvSpPr>
          <p:cNvPr id="136" name="Shape 136"/>
          <p:cNvSpPr txBox="1">
            <a:spLocks noGrp="1"/>
          </p:cNvSpPr>
          <p:nvPr>
            <p:ph type="body" idx="2"/>
          </p:nvPr>
        </p:nvSpPr>
        <p:spPr>
          <a:xfrm>
            <a:off x="6410850" y="2193300"/>
            <a:ext cx="2421300" cy="1845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400">
                <a:solidFill>
                  <a:schemeClr val="accent3"/>
                </a:solidFill>
                <a:highlight>
                  <a:srgbClr val="FFFFFF"/>
                </a:highlight>
                <a:latin typeface="Verdana"/>
                <a:ea typeface="Verdana"/>
                <a:cs typeface="Verdana"/>
                <a:sym typeface="Verdana"/>
              </a:rPr>
              <a:t>32-48</a:t>
            </a:r>
            <a:endParaRPr sz="2400">
              <a:solidFill>
                <a:schemeClr val="accent3"/>
              </a:solidFill>
              <a:highlight>
                <a:srgbClr val="FFFFFF"/>
              </a:highlight>
              <a:latin typeface="Verdana"/>
              <a:ea typeface="Verdana"/>
              <a:cs typeface="Verdana"/>
              <a:sym typeface="Verdana"/>
            </a:endParaRPr>
          </a:p>
          <a:p>
            <a:pPr marL="0" lvl="0" indent="0" algn="ctr" rtl="0">
              <a:lnSpc>
                <a:spcPct val="100000"/>
              </a:lnSpc>
              <a:spcBef>
                <a:spcPts val="0"/>
              </a:spcBef>
              <a:spcAft>
                <a:spcPts val="0"/>
              </a:spcAft>
              <a:buNone/>
            </a:pPr>
            <a:r>
              <a:rPr lang="en" sz="2400">
                <a:solidFill>
                  <a:schemeClr val="accent3"/>
                </a:solidFill>
                <a:highlight>
                  <a:srgbClr val="FFFFFF"/>
                </a:highlight>
                <a:latin typeface="Verdana"/>
                <a:ea typeface="Verdana"/>
                <a:cs typeface="Verdana"/>
                <a:sym typeface="Verdana"/>
              </a:rPr>
              <a:t>High</a:t>
            </a:r>
            <a:endParaRPr sz="2400">
              <a:solidFill>
                <a:schemeClr val="accent3"/>
              </a:solidFill>
              <a:highlight>
                <a:srgbClr val="FFFFFF"/>
              </a:highlight>
              <a:latin typeface="Verdana"/>
              <a:ea typeface="Verdana"/>
              <a:cs typeface="Verdana"/>
              <a:sym typeface="Verdana"/>
            </a:endParaRPr>
          </a:p>
          <a:p>
            <a:pPr marL="0" lvl="0" indent="0" algn="ctr" rtl="0">
              <a:lnSpc>
                <a:spcPct val="100000"/>
              </a:lnSpc>
              <a:spcBef>
                <a:spcPts val="0"/>
              </a:spcBef>
              <a:spcAft>
                <a:spcPts val="0"/>
              </a:spcAft>
              <a:buNone/>
            </a:pPr>
            <a:r>
              <a:rPr lang="en" sz="2400">
                <a:solidFill>
                  <a:schemeClr val="accent3"/>
                </a:solidFill>
                <a:highlight>
                  <a:srgbClr val="FFFFFF"/>
                </a:highlight>
                <a:latin typeface="Verdana"/>
                <a:ea typeface="Verdana"/>
                <a:cs typeface="Verdana"/>
                <a:sym typeface="Verdana"/>
              </a:rPr>
              <a:t>Empowerment</a:t>
            </a:r>
            <a:endParaRPr/>
          </a:p>
        </p:txBody>
      </p:sp>
      <p:sp>
        <p:nvSpPr>
          <p:cNvPr id="137" name="Shape 137"/>
          <p:cNvSpPr txBox="1">
            <a:spLocks noGrp="1"/>
          </p:cNvSpPr>
          <p:nvPr>
            <p:ph type="body" idx="2"/>
          </p:nvPr>
        </p:nvSpPr>
        <p:spPr>
          <a:xfrm>
            <a:off x="3361275" y="2193300"/>
            <a:ext cx="2421300" cy="1845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400">
                <a:highlight>
                  <a:srgbClr val="FFFFFF"/>
                </a:highlight>
                <a:latin typeface="Verdana"/>
                <a:ea typeface="Verdana"/>
                <a:cs typeface="Verdana"/>
                <a:sym typeface="Verdana"/>
              </a:rPr>
              <a:t>16-31</a:t>
            </a:r>
            <a:endParaRPr sz="2400">
              <a:highlight>
                <a:srgbClr val="FFFFFF"/>
              </a:highlight>
              <a:latin typeface="Verdana"/>
              <a:ea typeface="Verdana"/>
              <a:cs typeface="Verdana"/>
              <a:sym typeface="Verdana"/>
            </a:endParaRPr>
          </a:p>
          <a:p>
            <a:pPr marL="0" lvl="0" indent="0" algn="ctr" rtl="0">
              <a:lnSpc>
                <a:spcPct val="100000"/>
              </a:lnSpc>
              <a:spcBef>
                <a:spcPts val="0"/>
              </a:spcBef>
              <a:spcAft>
                <a:spcPts val="0"/>
              </a:spcAft>
              <a:buNone/>
            </a:pPr>
            <a:r>
              <a:rPr lang="en" sz="2400">
                <a:highlight>
                  <a:srgbClr val="FFFFFF"/>
                </a:highlight>
                <a:latin typeface="Verdana"/>
                <a:ea typeface="Verdana"/>
                <a:cs typeface="Verdana"/>
                <a:sym typeface="Verdana"/>
              </a:rPr>
              <a:t>Moderate</a:t>
            </a:r>
            <a:endParaRPr sz="2400">
              <a:highlight>
                <a:srgbClr val="FFFFFF"/>
              </a:highlight>
              <a:latin typeface="Verdana"/>
              <a:ea typeface="Verdana"/>
              <a:cs typeface="Verdana"/>
              <a:sym typeface="Verdana"/>
            </a:endParaRPr>
          </a:p>
          <a:p>
            <a:pPr marL="0" lvl="0" indent="0" algn="ctr" rtl="0">
              <a:lnSpc>
                <a:spcPct val="100000"/>
              </a:lnSpc>
              <a:spcBef>
                <a:spcPts val="0"/>
              </a:spcBef>
              <a:spcAft>
                <a:spcPts val="0"/>
              </a:spcAft>
              <a:buNone/>
            </a:pPr>
            <a:r>
              <a:rPr lang="en" sz="2400">
                <a:highlight>
                  <a:srgbClr val="FFFFFF"/>
                </a:highlight>
                <a:latin typeface="Verdana"/>
                <a:ea typeface="Verdana"/>
                <a:cs typeface="Verdana"/>
                <a:sym typeface="Verdana"/>
              </a:rPr>
              <a:t>Empowerment</a:t>
            </a:r>
            <a:endParaRPr/>
          </a:p>
        </p:txBody>
      </p:sp>
      <p:sp>
        <p:nvSpPr>
          <p:cNvPr id="138" name="Shape 138"/>
          <p:cNvSpPr txBox="1">
            <a:spLocks noGrp="1"/>
          </p:cNvSpPr>
          <p:nvPr>
            <p:ph type="title"/>
          </p:nvPr>
        </p:nvSpPr>
        <p:spPr>
          <a:xfrm>
            <a:off x="311625" y="4120475"/>
            <a:ext cx="8520600" cy="70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1400">
                <a:solidFill>
                  <a:srgbClr val="000000"/>
                </a:solidFill>
                <a:latin typeface="Arial"/>
                <a:ea typeface="Arial"/>
                <a:cs typeface="Arial"/>
                <a:sym typeface="Arial"/>
              </a:rPr>
              <a:t>To take the full personalized Student Empowerment Scale go here:</a:t>
            </a:r>
            <a:endParaRPr sz="1400">
              <a:solidFill>
                <a:srgbClr val="000000"/>
              </a:solidFill>
              <a:latin typeface="Arial"/>
              <a:ea typeface="Arial"/>
              <a:cs typeface="Arial"/>
              <a:sym typeface="Arial"/>
            </a:endParaRPr>
          </a:p>
          <a:p>
            <a:pPr marL="0" lvl="0" indent="0" algn="ctr" rtl="0">
              <a:spcBef>
                <a:spcPts val="0"/>
              </a:spcBef>
              <a:spcAft>
                <a:spcPts val="0"/>
              </a:spcAft>
              <a:buNone/>
            </a:pPr>
            <a:r>
              <a:rPr lang="en" sz="1400" u="sng">
                <a:solidFill>
                  <a:schemeClr val="hlink"/>
                </a:solidFill>
                <a:highlight>
                  <a:srgbClr val="FFFFFF"/>
                </a:highlight>
                <a:latin typeface="Arial"/>
                <a:ea typeface="Arial"/>
                <a:cs typeface="Arial"/>
                <a:sym typeface="Arial"/>
                <a:hlinkClick r:id="rId3"/>
              </a:rPr>
              <a:t>https://tinyurl.com/StudentEmpowermentScale</a:t>
            </a:r>
            <a:endParaRPr sz="1400">
              <a:solidFill>
                <a:srgbClr val="000000"/>
              </a:solidFill>
              <a:latin typeface="Arial"/>
              <a:ea typeface="Arial"/>
              <a:cs typeface="Arial"/>
              <a:sym typeface="Arial"/>
            </a:endParaRPr>
          </a:p>
        </p:txBody>
      </p:sp>
      <p:sp>
        <p:nvSpPr>
          <p:cNvPr id="139" name="Shape 1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descr="WATCH PART 2: THE COUNTERNARRATIVE  https://youtu.be/Cbi21pi2970  **Captions are available for hearing impaired**   Sy Stokes Twitter: @SyCStokes Instagram: @systokesGSW systokes@usc.edu  Directed by Justin Janes Vizeos Media www.vizeosmedia.com Instagram: @justin.janes justin@vizeosmedia.com  Music and Sound Production Garrett Free Instagram: @garrett_free https://soundcloud.com/g_free  Sponsored by USC Race &amp; Equity Center  __________________________________________________________________  Lyrics Dear white Counselor  Eight years ago,  I walked into your office with a list of my dream colleges You glanced at the paper, crumpled it up, and threw it in the trash, You told me,  &quot;We're going to look for more realistic options.&quot;   Dear white counselor, You probably didn’t know  That I used an address that was not my own Commuting through three cities away from my home  Just so I didn’t have to go to school in my own district where the barbed-wire fences and police presence foreshadow us becoming another statistic  Dear white counselor You probably didn’t know  That I was one of two Black kids in my AP class Because you trapped all the rest of us in the remedial tracks And instead of investing time into the minds of my peers You sent them to the continuation school down the street Because you didn’t want them to lower your school’s test scores like they were stains on your white sheets  Dear white counselor  You probably didn’t know That I am the son of a Chinese immigrant Who at eleven years old, fled from a communist regime to a land where she thought she could be free  Only to have her body objectified Native tongue tied  So now when she speaks to her own mother She must piece together the pieces of her broken Shanghainese As the only way to communicate to a generation who sacrificed their lives just so we could survive  Dear white counselor You probably didn’t know That I am the son of a Black Power Movement militant  But my father never needed a gun because the perceived threat of his skin was immanent  You see, I come from a family  Where nightsky skinned mothers wear bullet proof vests for aprons Where Black and Brown skin grows like oak trees With spines just as tough   I am only four generations removed from a slave Who was raped by a white man who gave me my last name  Dear white counselor It must confuse you how this dark melanin, bright mind has made it this far Despite never being protected by a system that was never designed to include me This system is not broken, it was built this way And you do not understand how I have torn down these walls Brick by brick Book by book  I have even mastered your version of history A history that favors this country’s agenda by removing me from it Never mentioning the blood of my people smeared across the fields Locked in cell blocks Silenced when they choose to talk This is assimilation without representation Forced to adapt like a species near extinction But I am not the only one left There are students of color Just like me who have a sense of a common struggle To educate people like you who struggle to have common sense  Dear white counselor Do you remember that list you threw away? UCLA was on that list.  USC was on that list.  And now, I’m about to be a graduate of both schools with a Master's Degree from an Ivy League in between So allow me to reintroduce myself My name is Sy But when I graduate with my Ph.D. in four years, You can call me Dr. Stokes  Dear white counselor You probably just didn’t know But the next time a student of color walks into your office I hope you tell them  That this… is what a realistic option looks like" title="Dear White Counselor (Part 1) -- Spoken Word">
            <a:hlinkClick r:id="rId3"/>
          </p:cNvPr>
          <p:cNvSpPr/>
          <p:nvPr/>
        </p:nvSpPr>
        <p:spPr>
          <a:xfrm>
            <a:off x="3140575" y="1410075"/>
            <a:ext cx="4572000" cy="3429000"/>
          </a:xfrm>
          <a:prstGeom prst="rect">
            <a:avLst/>
          </a:prstGeom>
          <a:blipFill>
            <a:blip r:embed="rId4">
              <a:alphaModFix/>
            </a:blip>
            <a:stretch>
              <a:fillRect/>
            </a:stretch>
          </a:blipFill>
          <a:ln>
            <a:noFill/>
          </a:ln>
        </p:spPr>
      </p:sp>
      <p:sp>
        <p:nvSpPr>
          <p:cNvPr id="145" name="Shape 145"/>
          <p:cNvSpPr txBox="1">
            <a:spLocks noGrp="1"/>
          </p:cNvSpPr>
          <p:nvPr>
            <p:ph type="title" idx="4294967295"/>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VIDEO: </a:t>
            </a:r>
            <a:r>
              <a:rPr lang="en">
                <a:latin typeface="Arial"/>
                <a:ea typeface="Arial"/>
                <a:cs typeface="Arial"/>
                <a:sym typeface="Arial"/>
              </a:rPr>
              <a:t>https://youtu.be/QGmwYt4kof0</a:t>
            </a:r>
            <a:endParaRPr>
              <a:latin typeface="Arial"/>
              <a:ea typeface="Arial"/>
              <a:cs typeface="Arial"/>
              <a:sym typeface="Arial"/>
            </a:endParaRPr>
          </a:p>
        </p:txBody>
      </p:sp>
      <p:sp>
        <p:nvSpPr>
          <p:cNvPr id="146" name="Shape 146"/>
          <p:cNvSpPr txBox="1">
            <a:spLocks noGrp="1"/>
          </p:cNvSpPr>
          <p:nvPr>
            <p:ph type="title" idx="4294967295"/>
          </p:nvPr>
        </p:nvSpPr>
        <p:spPr>
          <a:xfrm>
            <a:off x="807075" y="2080825"/>
            <a:ext cx="1849800" cy="18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Dear</a:t>
            </a:r>
            <a:endParaRPr/>
          </a:p>
          <a:p>
            <a:pPr marL="0" lvl="0" indent="0" rtl="0">
              <a:spcBef>
                <a:spcPts val="0"/>
              </a:spcBef>
              <a:spcAft>
                <a:spcPts val="0"/>
              </a:spcAft>
              <a:buNone/>
            </a:pPr>
            <a:r>
              <a:rPr lang="en"/>
              <a:t>White</a:t>
            </a:r>
            <a:endParaRPr/>
          </a:p>
          <a:p>
            <a:pPr marL="0" lvl="0" indent="0" rtl="0">
              <a:spcBef>
                <a:spcPts val="0"/>
              </a:spcBef>
              <a:spcAft>
                <a:spcPts val="0"/>
              </a:spcAft>
              <a:buNone/>
            </a:pPr>
            <a:r>
              <a:rPr lang="en"/>
              <a:t>Counselor</a:t>
            </a:r>
            <a:endParaRPr>
              <a:latin typeface="Arial"/>
              <a:ea typeface="Arial"/>
              <a:cs typeface="Arial"/>
              <a:sym typeface="Arial"/>
            </a:endParaRPr>
          </a:p>
        </p:txBody>
      </p:sp>
      <p:sp>
        <p:nvSpPr>
          <p:cNvPr id="147" name="Shape 1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800"/>
              <a:t>Thank You!</a:t>
            </a:r>
            <a:endParaRPr sz="4800"/>
          </a:p>
        </p:txBody>
      </p:sp>
      <p:sp>
        <p:nvSpPr>
          <p:cNvPr id="153" name="Shape 153"/>
          <p:cNvSpPr txBox="1">
            <a:spLocks noGrp="1"/>
          </p:cNvSpPr>
          <p:nvPr>
            <p:ph type="body" idx="1"/>
          </p:nvPr>
        </p:nvSpPr>
        <p:spPr>
          <a:xfrm>
            <a:off x="728150" y="2451725"/>
            <a:ext cx="8104200" cy="12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Greg Reents - </a:t>
            </a:r>
            <a:r>
              <a:rPr lang="en">
                <a:solidFill>
                  <a:srgbClr val="584B48"/>
                </a:solidFill>
                <a:highlight>
                  <a:srgbClr val="FFFFFF"/>
                </a:highlight>
              </a:rPr>
              <a:t>480-461-6333 - </a:t>
            </a:r>
            <a:r>
              <a:rPr lang="en" u="sng">
                <a:solidFill>
                  <a:schemeClr val="hlink"/>
                </a:solidFill>
                <a:highlight>
                  <a:srgbClr val="FFFFFF"/>
                </a:highlight>
                <a:hlinkClick r:id="rId3"/>
              </a:rPr>
              <a:t>greg.reents@mesacc.edu</a:t>
            </a:r>
            <a:endParaRPr>
              <a:solidFill>
                <a:srgbClr val="584B48"/>
              </a:solidFill>
              <a:highlight>
                <a:srgbClr val="FFFFFF"/>
              </a:highlight>
            </a:endParaRPr>
          </a:p>
          <a:p>
            <a:pPr marL="0" lvl="0" indent="0">
              <a:spcBef>
                <a:spcPts val="1600"/>
              </a:spcBef>
              <a:spcAft>
                <a:spcPts val="1600"/>
              </a:spcAft>
              <a:buNone/>
            </a:pPr>
            <a:r>
              <a:rPr lang="en">
                <a:solidFill>
                  <a:srgbClr val="584B48"/>
                </a:solidFill>
                <a:highlight>
                  <a:srgbClr val="FFFFFF"/>
                </a:highlight>
              </a:rPr>
              <a:t>Gregorio Ramos - 480-461-6390 - </a:t>
            </a:r>
            <a:r>
              <a:rPr lang="en" u="sng">
                <a:solidFill>
                  <a:schemeClr val="hlink"/>
                </a:solidFill>
                <a:highlight>
                  <a:srgbClr val="FFFFFF"/>
                </a:highlight>
                <a:hlinkClick r:id="rId4"/>
              </a:rPr>
              <a:t>gregorio.ramos@mesacc.edu</a:t>
            </a:r>
            <a:endParaRPr>
              <a:solidFill>
                <a:srgbClr val="584B48"/>
              </a:solidFill>
              <a:highlight>
                <a:srgbClr val="FFFFFF"/>
              </a:highlight>
            </a:endParaRPr>
          </a:p>
        </p:txBody>
      </p:sp>
      <p:sp>
        <p:nvSpPr>
          <p:cNvPr id="154" name="Shape 154"/>
          <p:cNvSpPr txBox="1">
            <a:spLocks noGrp="1"/>
          </p:cNvSpPr>
          <p:nvPr>
            <p:ph type="title"/>
          </p:nvPr>
        </p:nvSpPr>
        <p:spPr>
          <a:xfrm>
            <a:off x="728150" y="1617150"/>
            <a:ext cx="81042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Contact Info </a:t>
            </a:r>
            <a:endParaRPr sz="2400"/>
          </a:p>
        </p:txBody>
      </p:sp>
      <p:sp>
        <p:nvSpPr>
          <p:cNvPr id="155" name="Shape 1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pic>
        <p:nvPicPr>
          <p:cNvPr id="156" name="Shape 156"/>
          <p:cNvPicPr preferRelativeResize="0"/>
          <p:nvPr/>
        </p:nvPicPr>
        <p:blipFill>
          <a:blip r:embed="rId5">
            <a:alphaModFix/>
          </a:blip>
          <a:stretch>
            <a:fillRect/>
          </a:stretch>
        </p:blipFill>
        <p:spPr>
          <a:xfrm>
            <a:off x="3431513" y="4320893"/>
            <a:ext cx="2272593" cy="584814"/>
          </a:xfrm>
          <a:prstGeom prst="rect">
            <a:avLst/>
          </a:prstGeom>
          <a:noFill/>
          <a:ln>
            <a:noFill/>
          </a:ln>
        </p:spPr>
      </p:pic>
      <p:pic>
        <p:nvPicPr>
          <p:cNvPr id="157" name="Shape 157"/>
          <p:cNvPicPr preferRelativeResize="0"/>
          <p:nvPr/>
        </p:nvPicPr>
        <p:blipFill>
          <a:blip r:embed="rId6">
            <a:alphaModFix/>
          </a:blip>
          <a:stretch>
            <a:fillRect/>
          </a:stretch>
        </p:blipFill>
        <p:spPr>
          <a:xfrm>
            <a:off x="501751" y="4320893"/>
            <a:ext cx="2272593" cy="584814"/>
          </a:xfrm>
          <a:prstGeom prst="rect">
            <a:avLst/>
          </a:prstGeom>
          <a:noFill/>
          <a:ln>
            <a:noFill/>
          </a:ln>
        </p:spPr>
      </p:pic>
      <p:pic>
        <p:nvPicPr>
          <p:cNvPr id="158" name="Shape 158"/>
          <p:cNvPicPr preferRelativeResize="0"/>
          <p:nvPr/>
        </p:nvPicPr>
        <p:blipFill>
          <a:blip r:embed="rId7">
            <a:alphaModFix/>
          </a:blip>
          <a:stretch>
            <a:fillRect/>
          </a:stretch>
        </p:blipFill>
        <p:spPr>
          <a:xfrm>
            <a:off x="6361276" y="4320893"/>
            <a:ext cx="2272593" cy="5848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81625" y="862325"/>
            <a:ext cx="4045200" cy="2910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u="sng"/>
              <a:t>Leadership</a:t>
            </a:r>
            <a:endParaRPr sz="3600" u="sng"/>
          </a:p>
          <a:p>
            <a:pPr marL="0" lvl="0" indent="0">
              <a:spcBef>
                <a:spcPts val="0"/>
              </a:spcBef>
              <a:spcAft>
                <a:spcPts val="0"/>
              </a:spcAft>
              <a:buNone/>
            </a:pPr>
            <a:endParaRPr sz="3600"/>
          </a:p>
          <a:p>
            <a:pPr marL="0" lvl="0" indent="0" rtl="0">
              <a:spcBef>
                <a:spcPts val="0"/>
              </a:spcBef>
              <a:spcAft>
                <a:spcPts val="0"/>
              </a:spcAft>
              <a:buNone/>
            </a:pPr>
            <a:r>
              <a:rPr lang="en" sz="3600"/>
              <a:t>There are four critical abilities of true leaders:</a:t>
            </a:r>
            <a:endParaRPr/>
          </a:p>
        </p:txBody>
      </p:sp>
      <p:sp>
        <p:nvSpPr>
          <p:cNvPr id="78" name="Shape 7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1371600" lvl="0" indent="457200" rtl="0">
              <a:lnSpc>
                <a:spcPct val="100000"/>
              </a:lnSpc>
              <a:spcBef>
                <a:spcPts val="0"/>
              </a:spcBef>
              <a:spcAft>
                <a:spcPts val="0"/>
              </a:spcAft>
              <a:buNone/>
            </a:pPr>
            <a:r>
              <a:rPr lang="en" sz="2400" b="1">
                <a:latin typeface="PT Sans Narrow"/>
                <a:ea typeface="PT Sans Narrow"/>
                <a:cs typeface="PT Sans Narrow"/>
                <a:sym typeface="PT Sans Narrow"/>
              </a:rPr>
              <a:t>PATHFINDING</a:t>
            </a:r>
            <a:endParaRPr sz="2400" b="1">
              <a:latin typeface="PT Sans Narrow"/>
              <a:ea typeface="PT Sans Narrow"/>
              <a:cs typeface="PT Sans Narrow"/>
              <a:sym typeface="PT Sans Narrow"/>
            </a:endParaRPr>
          </a:p>
          <a:p>
            <a:pPr marL="1371600" lvl="0" indent="457200" rtl="0">
              <a:lnSpc>
                <a:spcPct val="100000"/>
              </a:lnSpc>
              <a:spcBef>
                <a:spcPts val="0"/>
              </a:spcBef>
              <a:spcAft>
                <a:spcPts val="0"/>
              </a:spcAft>
              <a:buNone/>
            </a:pPr>
            <a:r>
              <a:rPr lang="en" sz="2400" b="1">
                <a:latin typeface="PT Sans Narrow"/>
                <a:ea typeface="PT Sans Narrow"/>
                <a:cs typeface="PT Sans Narrow"/>
                <a:sym typeface="PT Sans Narrow"/>
              </a:rPr>
              <a:t>ALIGNING</a:t>
            </a:r>
            <a:endParaRPr sz="2400" b="1">
              <a:latin typeface="PT Sans Narrow"/>
              <a:ea typeface="PT Sans Narrow"/>
              <a:cs typeface="PT Sans Narrow"/>
              <a:sym typeface="PT Sans Narrow"/>
            </a:endParaRPr>
          </a:p>
          <a:p>
            <a:pPr marL="1371600" lvl="0" indent="457200" rtl="0">
              <a:lnSpc>
                <a:spcPct val="100000"/>
              </a:lnSpc>
              <a:spcBef>
                <a:spcPts val="0"/>
              </a:spcBef>
              <a:spcAft>
                <a:spcPts val="0"/>
              </a:spcAft>
              <a:buNone/>
            </a:pPr>
            <a:r>
              <a:rPr lang="en" sz="2400" b="1">
                <a:latin typeface="PT Sans Narrow"/>
                <a:ea typeface="PT Sans Narrow"/>
                <a:cs typeface="PT Sans Narrow"/>
                <a:sym typeface="PT Sans Narrow"/>
              </a:rPr>
              <a:t>EMPOWERING</a:t>
            </a:r>
            <a:endParaRPr sz="2400" b="1">
              <a:latin typeface="PT Sans Narrow"/>
              <a:ea typeface="PT Sans Narrow"/>
              <a:cs typeface="PT Sans Narrow"/>
              <a:sym typeface="PT Sans Narrow"/>
            </a:endParaRPr>
          </a:p>
          <a:p>
            <a:pPr marL="1371600" lvl="0" indent="457200" rtl="0">
              <a:lnSpc>
                <a:spcPct val="100000"/>
              </a:lnSpc>
              <a:spcBef>
                <a:spcPts val="0"/>
              </a:spcBef>
              <a:spcAft>
                <a:spcPts val="0"/>
              </a:spcAft>
              <a:buNone/>
            </a:pPr>
            <a:r>
              <a:rPr lang="en" sz="2400" b="1">
                <a:latin typeface="PT Sans Narrow"/>
                <a:ea typeface="PT Sans Narrow"/>
                <a:cs typeface="PT Sans Narrow"/>
                <a:sym typeface="PT Sans Narrow"/>
              </a:rPr>
              <a:t>MODELING</a:t>
            </a:r>
            <a:endParaRPr sz="2400" b="1">
              <a:latin typeface="PT Sans Narrow"/>
              <a:ea typeface="PT Sans Narrow"/>
              <a:cs typeface="PT Sans Narrow"/>
              <a:sym typeface="PT Sans Narrow"/>
            </a:endParaRPr>
          </a:p>
          <a:p>
            <a:pPr marL="0" lvl="0" indent="0" rtl="0">
              <a:lnSpc>
                <a:spcPct val="100000"/>
              </a:lnSpc>
              <a:spcBef>
                <a:spcPts val="0"/>
              </a:spcBef>
              <a:spcAft>
                <a:spcPts val="0"/>
              </a:spcAft>
              <a:buNone/>
            </a:pPr>
            <a:endParaRPr sz="2400" b="1">
              <a:latin typeface="PT Sans Narrow"/>
              <a:ea typeface="PT Sans Narrow"/>
              <a:cs typeface="PT Sans Narrow"/>
              <a:sym typeface="PT Sans Narrow"/>
            </a:endParaRPr>
          </a:p>
          <a:p>
            <a:pPr marL="0" lvl="0" indent="0" rtl="0">
              <a:lnSpc>
                <a:spcPct val="100000"/>
              </a:lnSpc>
              <a:spcBef>
                <a:spcPts val="0"/>
              </a:spcBef>
              <a:spcAft>
                <a:spcPts val="0"/>
              </a:spcAft>
              <a:buNone/>
            </a:pPr>
            <a:r>
              <a:rPr lang="en" sz="2400" b="1">
                <a:latin typeface="PT Sans Narrow"/>
                <a:ea typeface="PT Sans Narrow"/>
                <a:cs typeface="PT Sans Narrow"/>
                <a:sym typeface="PT Sans Narrow"/>
              </a:rPr>
              <a:t>These allow one to navigate turbulence, deliver results, and create the future.</a:t>
            </a:r>
            <a:endParaRPr sz="2400" b="1">
              <a:latin typeface="PT Sans Narrow"/>
              <a:ea typeface="PT Sans Narrow"/>
              <a:cs typeface="PT Sans Narrow"/>
              <a:sym typeface="PT Sans Narrow"/>
            </a:endParaRPr>
          </a:p>
        </p:txBody>
      </p:sp>
      <p:sp>
        <p:nvSpPr>
          <p:cNvPr id="79" name="Shape 79"/>
          <p:cNvSpPr txBox="1">
            <a:spLocks noGrp="1"/>
          </p:cNvSpPr>
          <p:nvPr>
            <p:ph type="body" idx="2"/>
          </p:nvPr>
        </p:nvSpPr>
        <p:spPr>
          <a:xfrm>
            <a:off x="4781250" y="1579600"/>
            <a:ext cx="4153500" cy="9042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2400" b="1">
                <a:latin typeface="PT Sans Narrow"/>
                <a:ea typeface="PT Sans Narrow"/>
                <a:cs typeface="PT Sans Narrow"/>
                <a:sym typeface="PT Sans Narrow"/>
              </a:rPr>
              <a:t>Today we will </a:t>
            </a:r>
            <a:endParaRPr sz="2400" b="1">
              <a:latin typeface="PT Sans Narrow"/>
              <a:ea typeface="PT Sans Narrow"/>
              <a:cs typeface="PT Sans Narrow"/>
              <a:sym typeface="PT Sans Narrow"/>
            </a:endParaRPr>
          </a:p>
          <a:p>
            <a:pPr marL="0" lvl="0" indent="0" rtl="0">
              <a:lnSpc>
                <a:spcPct val="100000"/>
              </a:lnSpc>
              <a:spcBef>
                <a:spcPts val="0"/>
              </a:spcBef>
              <a:spcAft>
                <a:spcPts val="0"/>
              </a:spcAft>
              <a:buNone/>
            </a:pPr>
            <a:r>
              <a:rPr lang="en" sz="2400" b="1">
                <a:latin typeface="PT Sans Narrow"/>
                <a:ea typeface="PT Sans Narrow"/>
                <a:cs typeface="PT Sans Narrow"/>
                <a:sym typeface="PT Sans Narrow"/>
              </a:rPr>
              <a:t>focus on --------&gt;    _____________</a:t>
            </a:r>
            <a:endParaRPr sz="2400" b="1">
              <a:latin typeface="PT Sans Narrow"/>
              <a:ea typeface="PT Sans Narrow"/>
              <a:cs typeface="PT Sans Narrow"/>
              <a:sym typeface="PT Sans Narrow"/>
            </a:endParaRPr>
          </a:p>
          <a:p>
            <a:pPr marL="0" lvl="0" indent="0" rtl="0">
              <a:lnSpc>
                <a:spcPct val="100000"/>
              </a:lnSpc>
              <a:spcBef>
                <a:spcPts val="0"/>
              </a:spcBef>
              <a:spcAft>
                <a:spcPts val="0"/>
              </a:spcAft>
              <a:buNone/>
            </a:pPr>
            <a:endParaRPr sz="2400" b="1">
              <a:latin typeface="PT Sans Narrow"/>
              <a:ea typeface="PT Sans Narrow"/>
              <a:cs typeface="PT Sans Narrow"/>
              <a:sym typeface="PT Sans Narrow"/>
            </a:endParaRPr>
          </a:p>
        </p:txBody>
      </p:sp>
      <p:sp>
        <p:nvSpPr>
          <p:cNvPr id="80" name="Shape 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6338797" y="878750"/>
            <a:ext cx="1509150" cy="1509150"/>
          </a:xfrm>
          <a:prstGeom prst="rect">
            <a:avLst/>
          </a:prstGeom>
          <a:noFill/>
          <a:ln>
            <a:noFill/>
          </a:ln>
        </p:spPr>
      </p:pic>
      <p:sp>
        <p:nvSpPr>
          <p:cNvPr id="86" name="Shape 86"/>
          <p:cNvSpPr txBox="1">
            <a:spLocks noGrp="1"/>
          </p:cNvSpPr>
          <p:nvPr>
            <p:ph type="ctrTitle" idx="4294967295"/>
          </p:nvPr>
        </p:nvSpPr>
        <p:spPr>
          <a:xfrm>
            <a:off x="279447" y="1107225"/>
            <a:ext cx="67746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a:t>What is Empowerment</a:t>
            </a:r>
            <a:endParaRPr sz="5400"/>
          </a:p>
          <a:p>
            <a:pPr marL="0" lvl="0" indent="0" algn="ctr" rtl="0">
              <a:spcBef>
                <a:spcPts val="0"/>
              </a:spcBef>
              <a:spcAft>
                <a:spcPts val="0"/>
              </a:spcAft>
              <a:buNone/>
            </a:pPr>
            <a:endParaRPr sz="4800"/>
          </a:p>
        </p:txBody>
      </p:sp>
      <p:sp>
        <p:nvSpPr>
          <p:cNvPr id="87" name="Shape 87"/>
          <p:cNvSpPr txBox="1">
            <a:spLocks noGrp="1"/>
          </p:cNvSpPr>
          <p:nvPr>
            <p:ph type="subTitle" idx="4294967295"/>
          </p:nvPr>
        </p:nvSpPr>
        <p:spPr>
          <a:xfrm>
            <a:off x="569250" y="2729900"/>
            <a:ext cx="8005500" cy="1898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a:solidFill>
                  <a:schemeClr val="lt1"/>
                </a:solidFill>
              </a:rPr>
              <a:t>Empowerment is a concept represented by feelings of self-determination, meaning, competence, and impact that applies to a variety of situations beyond school and the workplace.</a:t>
            </a:r>
            <a:endParaRPr sz="2400">
              <a:solidFill>
                <a:schemeClr val="lt1"/>
              </a:solidFill>
            </a:endParaRPr>
          </a:p>
        </p:txBody>
      </p:sp>
      <p:sp>
        <p:nvSpPr>
          <p:cNvPr id="88" name="Shape 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Randy Paush:  https://youtu.be/0WmryhioApY</a:t>
            </a:r>
            <a:endParaRPr/>
          </a:p>
        </p:txBody>
      </p:sp>
      <p:sp>
        <p:nvSpPr>
          <p:cNvPr id="94" name="Shape 94" descr="For cult movie, philosophical quote, cultural icon and political satire t-shirts, please visit:  http://www.cultureshockclothing.co.uk  Professor Randy Pausch made a surprise return to Carnegie Mellon University to deliver an inspirational speech to the Class of 2008 at the Commencement Ceremony on May 18, 2008.   Pausch was included in TIME Magazine's 2008 list of the world's 100 most influential people. His book, &quot;The Last Lecture&quot;, co-written by Jeff Zaslow of the Wall Street Journal and based on Pausch's now-famous talk &quot;Really Achieving Your Childhood Dreams&quot;, is a New York Times #1 bestseller." title="Dying College Professor Gives Inspiring Speech">
            <a:hlinkClick r:id="rId3"/>
          </p:cNvPr>
          <p:cNvSpPr/>
          <p:nvPr/>
        </p:nvSpPr>
        <p:spPr>
          <a:xfrm>
            <a:off x="2286000" y="1314450"/>
            <a:ext cx="4572000" cy="3429000"/>
          </a:xfrm>
          <a:prstGeom prst="rect">
            <a:avLst/>
          </a:prstGeom>
          <a:blipFill>
            <a:blip r:embed="rId4">
              <a:alphaModFix/>
            </a:blip>
            <a:stretch>
              <a:fillRect/>
            </a:stretch>
          </a:blipFill>
          <a:ln>
            <a:noFill/>
          </a:ln>
        </p:spPr>
      </p:sp>
      <p:sp>
        <p:nvSpPr>
          <p:cNvPr id="95" name="Shape 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Activity</a:t>
            </a:r>
            <a:endParaRPr/>
          </a:p>
        </p:txBody>
      </p:sp>
      <p:sp>
        <p:nvSpPr>
          <p:cNvPr id="101" name="Shape 101"/>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Levels of Empowerment</a:t>
            </a:r>
            <a:endParaRPr/>
          </a:p>
          <a:p>
            <a:pPr marL="0" lvl="0" indent="0">
              <a:spcBef>
                <a:spcPts val="0"/>
              </a:spcBef>
              <a:spcAft>
                <a:spcPts val="0"/>
              </a:spcAft>
              <a:buNone/>
            </a:pPr>
            <a:r>
              <a:rPr lang="en" sz="1800"/>
              <a:t>(Order from lowest to highest)</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6 Levels of Empowerment</a:t>
            </a:r>
            <a:endParaRPr/>
          </a:p>
        </p:txBody>
      </p:sp>
      <p:sp>
        <p:nvSpPr>
          <p:cNvPr id="107" name="Shape 107"/>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level are you at?</a:t>
            </a:r>
            <a:endParaRPr/>
          </a:p>
        </p:txBody>
      </p:sp>
      <p:sp>
        <p:nvSpPr>
          <p:cNvPr id="108" name="Shape 10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Do it</a:t>
            </a:r>
            <a:endParaRPr/>
          </a:p>
          <a:p>
            <a:pPr marL="0" lvl="0" indent="0">
              <a:spcBef>
                <a:spcPts val="1600"/>
              </a:spcBef>
              <a:spcAft>
                <a:spcPts val="0"/>
              </a:spcAft>
              <a:buNone/>
            </a:pPr>
            <a:r>
              <a:rPr lang="en"/>
              <a:t>Do it and Report Periodically</a:t>
            </a:r>
            <a:endParaRPr/>
          </a:p>
          <a:p>
            <a:pPr marL="0" lvl="0" indent="0">
              <a:spcBef>
                <a:spcPts val="1600"/>
              </a:spcBef>
              <a:spcAft>
                <a:spcPts val="0"/>
              </a:spcAft>
              <a:buNone/>
            </a:pPr>
            <a:r>
              <a:rPr lang="en"/>
              <a:t>Do it and Report Immediately </a:t>
            </a:r>
            <a:endParaRPr/>
          </a:p>
          <a:p>
            <a:pPr marL="0" lvl="0" indent="0">
              <a:spcBef>
                <a:spcPts val="1600"/>
              </a:spcBef>
              <a:spcAft>
                <a:spcPts val="0"/>
              </a:spcAft>
              <a:buNone/>
            </a:pPr>
            <a:r>
              <a:rPr lang="en"/>
              <a:t>Bring Recommendations</a:t>
            </a:r>
            <a:endParaRPr/>
          </a:p>
          <a:p>
            <a:pPr marL="0" lvl="0" indent="0">
              <a:spcBef>
                <a:spcPts val="1600"/>
              </a:spcBef>
              <a:spcAft>
                <a:spcPts val="0"/>
              </a:spcAft>
              <a:buNone/>
            </a:pPr>
            <a:r>
              <a:rPr lang="en"/>
              <a:t>Ask for Instructions</a:t>
            </a:r>
            <a:endParaRPr/>
          </a:p>
          <a:p>
            <a:pPr marL="0" lvl="0" indent="0">
              <a:spcBef>
                <a:spcPts val="1600"/>
              </a:spcBef>
              <a:spcAft>
                <a:spcPts val="1600"/>
              </a:spcAft>
              <a:buNone/>
            </a:pPr>
            <a:r>
              <a:rPr lang="en"/>
              <a:t>Wait until Told</a:t>
            </a:r>
            <a:endParaRPr/>
          </a:p>
        </p:txBody>
      </p:sp>
      <p:sp>
        <p:nvSpPr>
          <p:cNvPr id="109" name="Shape 1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Activity</a:t>
            </a:r>
            <a:endParaRPr/>
          </a:p>
        </p:txBody>
      </p:sp>
      <p:sp>
        <p:nvSpPr>
          <p:cNvPr id="115" name="Shape 115"/>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Levels of Empowerment</a:t>
            </a:r>
            <a:endParaRPr/>
          </a:p>
          <a:p>
            <a:pPr marL="0" lvl="0" indent="0" rtl="0">
              <a:spcBef>
                <a:spcPts val="0"/>
              </a:spcBef>
              <a:spcAft>
                <a:spcPts val="0"/>
              </a:spcAft>
              <a:buNone/>
            </a:pPr>
            <a:r>
              <a:rPr lang="en"/>
              <a:t>Worksheet</a:t>
            </a:r>
            <a:endParaRPr/>
          </a:p>
          <a:p>
            <a:pPr marL="0" lvl="0" indent="0"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1789750" y="1942950"/>
            <a:ext cx="5248200" cy="2837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solidFill>
                  <a:srgbClr val="222222"/>
                </a:solidFill>
                <a:highlight>
                  <a:srgbClr val="FFFFFF"/>
                </a:highlight>
                <a:latin typeface="Calibri"/>
                <a:ea typeface="Calibri"/>
                <a:cs typeface="Calibri"/>
                <a:sym typeface="Calibri"/>
              </a:rPr>
              <a:t>Stranger Things</a:t>
            </a:r>
            <a:endParaRPr sz="1800">
              <a:solidFill>
                <a:srgbClr val="222222"/>
              </a:solidFill>
              <a:highlight>
                <a:srgbClr val="FFFFFF"/>
              </a:highlight>
              <a:latin typeface="Calibri"/>
              <a:ea typeface="Calibri"/>
              <a:cs typeface="Calibri"/>
              <a:sym typeface="Calibri"/>
            </a:endParaRPr>
          </a:p>
          <a:p>
            <a:pPr marL="0" lvl="0" indent="0" rtl="0">
              <a:lnSpc>
                <a:spcPct val="115000"/>
              </a:lnSpc>
              <a:spcBef>
                <a:spcPts val="0"/>
              </a:spcBef>
              <a:spcAft>
                <a:spcPts val="0"/>
              </a:spcAft>
              <a:buNone/>
            </a:pPr>
            <a:r>
              <a:rPr lang="en" sz="1800" u="sng">
                <a:solidFill>
                  <a:srgbClr val="1155CC"/>
                </a:solidFill>
                <a:highlight>
                  <a:srgbClr val="FFFFFF"/>
                </a:highlight>
                <a:latin typeface="Calibri"/>
                <a:ea typeface="Calibri"/>
                <a:cs typeface="Calibri"/>
                <a:sym typeface="Calibri"/>
                <a:hlinkClick r:id="rId3"/>
              </a:rPr>
              <a:t>https://www.youtube.com/watch?v=w323iXW02G4</a:t>
            </a:r>
            <a:endParaRPr sz="1800">
              <a:solidFill>
                <a:srgbClr val="222222"/>
              </a:solidFill>
              <a:highlight>
                <a:srgbClr val="FFFFFF"/>
              </a:highlight>
              <a:latin typeface="Calibri"/>
              <a:ea typeface="Calibri"/>
              <a:cs typeface="Calibri"/>
              <a:sym typeface="Calibri"/>
            </a:endParaRPr>
          </a:p>
          <a:p>
            <a:pPr marL="0" lvl="0" indent="0"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a:p>
            <a:pPr marL="0" lvl="0" indent="0" rtl="0">
              <a:lnSpc>
                <a:spcPct val="115000"/>
              </a:lnSpc>
              <a:spcBef>
                <a:spcPts val="0"/>
              </a:spcBef>
              <a:spcAft>
                <a:spcPts val="0"/>
              </a:spcAft>
              <a:buNone/>
            </a:pPr>
            <a:r>
              <a:rPr lang="en" sz="1800">
                <a:solidFill>
                  <a:srgbClr val="222222"/>
                </a:solidFill>
                <a:highlight>
                  <a:srgbClr val="FFFFFF"/>
                </a:highlight>
                <a:latin typeface="Calibri"/>
                <a:ea typeface="Calibri"/>
                <a:cs typeface="Calibri"/>
                <a:sym typeface="Calibri"/>
              </a:rPr>
              <a:t>Simpsons -Homer Tries To Punish Bart</a:t>
            </a:r>
            <a:endParaRPr sz="1800">
              <a:solidFill>
                <a:srgbClr val="222222"/>
              </a:solidFill>
              <a:highlight>
                <a:srgbClr val="FFFFFF"/>
              </a:highlight>
              <a:latin typeface="Calibri"/>
              <a:ea typeface="Calibri"/>
              <a:cs typeface="Calibri"/>
              <a:sym typeface="Calibri"/>
            </a:endParaRPr>
          </a:p>
          <a:p>
            <a:pPr marL="0" lvl="0" indent="0" rtl="0">
              <a:lnSpc>
                <a:spcPct val="115000"/>
              </a:lnSpc>
              <a:spcBef>
                <a:spcPts val="0"/>
              </a:spcBef>
              <a:spcAft>
                <a:spcPts val="0"/>
              </a:spcAft>
              <a:buNone/>
            </a:pPr>
            <a:r>
              <a:rPr lang="en" sz="1800" u="sng">
                <a:solidFill>
                  <a:srgbClr val="1155CC"/>
                </a:solidFill>
                <a:highlight>
                  <a:srgbClr val="FFFFFF"/>
                </a:highlight>
                <a:latin typeface="Calibri"/>
                <a:ea typeface="Calibri"/>
                <a:cs typeface="Calibri"/>
                <a:sym typeface="Calibri"/>
                <a:hlinkClick r:id="rId4"/>
              </a:rPr>
              <a:t>https://youtu.be/2Ip7xOdJ5rA?t=37s</a:t>
            </a:r>
            <a:endParaRPr sz="1800">
              <a:solidFill>
                <a:srgbClr val="222222"/>
              </a:solidFill>
              <a:highlight>
                <a:srgbClr val="FFFFFF"/>
              </a:highlight>
              <a:latin typeface="Calibri"/>
              <a:ea typeface="Calibri"/>
              <a:cs typeface="Calibri"/>
              <a:sym typeface="Calibri"/>
            </a:endParaRPr>
          </a:p>
          <a:p>
            <a:pPr marL="0" lvl="0" indent="0"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a:p>
            <a:pPr marL="0" lvl="0" indent="0" rtl="0">
              <a:lnSpc>
                <a:spcPct val="115000"/>
              </a:lnSpc>
              <a:spcBef>
                <a:spcPts val="0"/>
              </a:spcBef>
              <a:spcAft>
                <a:spcPts val="0"/>
              </a:spcAft>
              <a:buNone/>
            </a:pPr>
            <a:r>
              <a:rPr lang="en" sz="1800">
                <a:solidFill>
                  <a:srgbClr val="222222"/>
                </a:solidFill>
                <a:highlight>
                  <a:srgbClr val="FFFFFF"/>
                </a:highlight>
                <a:latin typeface="Calibri"/>
                <a:ea typeface="Calibri"/>
                <a:cs typeface="Calibri"/>
                <a:sym typeface="Calibri"/>
              </a:rPr>
              <a:t>The Office - Working Overtime</a:t>
            </a:r>
            <a:endParaRPr sz="1800">
              <a:solidFill>
                <a:srgbClr val="222222"/>
              </a:solidFill>
              <a:highlight>
                <a:srgbClr val="FFFFFF"/>
              </a:highlight>
              <a:latin typeface="Calibri"/>
              <a:ea typeface="Calibri"/>
              <a:cs typeface="Calibri"/>
              <a:sym typeface="Calibri"/>
            </a:endParaRPr>
          </a:p>
          <a:p>
            <a:pPr marL="0" lvl="0" indent="0" rtl="0">
              <a:lnSpc>
                <a:spcPct val="115000"/>
              </a:lnSpc>
              <a:spcBef>
                <a:spcPts val="0"/>
              </a:spcBef>
              <a:spcAft>
                <a:spcPts val="0"/>
              </a:spcAft>
              <a:buNone/>
            </a:pPr>
            <a:r>
              <a:rPr lang="en" sz="1800" u="sng">
                <a:solidFill>
                  <a:srgbClr val="1155CC"/>
                </a:solidFill>
                <a:highlight>
                  <a:srgbClr val="FFFFFF"/>
                </a:highlight>
                <a:latin typeface="Calibri"/>
                <a:ea typeface="Calibri"/>
                <a:cs typeface="Calibri"/>
                <a:sym typeface="Calibri"/>
                <a:hlinkClick r:id="rId5"/>
              </a:rPr>
              <a:t>https://www.youtube.com/watch?v=dFFeQ12bEes</a:t>
            </a:r>
            <a:endParaRPr sz="1800">
              <a:solidFill>
                <a:srgbClr val="222222"/>
              </a:solidFill>
              <a:highlight>
                <a:srgbClr val="FFFFFF"/>
              </a:highlight>
              <a:latin typeface="Calibri"/>
              <a:ea typeface="Calibri"/>
              <a:cs typeface="Calibri"/>
              <a:sym typeface="Calibri"/>
            </a:endParaRPr>
          </a:p>
          <a:p>
            <a:pPr marL="0" lvl="0" indent="0"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a:p>
            <a:pPr marL="0" lvl="0" indent="0">
              <a:spcBef>
                <a:spcPts val="0"/>
              </a:spcBef>
              <a:spcAft>
                <a:spcPts val="0"/>
              </a:spcAft>
              <a:buNone/>
            </a:pPr>
            <a:endParaRPr sz="1800"/>
          </a:p>
        </p:txBody>
      </p:sp>
      <p:sp>
        <p:nvSpPr>
          <p:cNvPr id="121" name="Shape 121"/>
          <p:cNvSpPr txBox="1">
            <a:spLocks noGrp="1"/>
          </p:cNvSpPr>
          <p:nvPr>
            <p:ph type="ctrTitle" idx="4294967295"/>
          </p:nvPr>
        </p:nvSpPr>
        <p:spPr>
          <a:xfrm>
            <a:off x="1003650" y="711789"/>
            <a:ext cx="7136700" cy="1022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Lets identify the levels of Empowerment</a:t>
            </a:r>
            <a:endParaRPr/>
          </a:p>
        </p:txBody>
      </p:sp>
      <p:sp>
        <p:nvSpPr>
          <p:cNvPr id="122" name="Shape 1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Activity</a:t>
            </a:r>
            <a:endParaRPr/>
          </a:p>
        </p:txBody>
      </p:sp>
      <p:sp>
        <p:nvSpPr>
          <p:cNvPr id="128" name="Shape 128"/>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Plickers Survey</a:t>
            </a:r>
            <a:endParaRPr/>
          </a:p>
          <a:p>
            <a:pPr marL="0" lvl="0" indent="0">
              <a:spcBef>
                <a:spcPts val="0"/>
              </a:spcBef>
              <a:spcAft>
                <a:spcPts val="0"/>
              </a:spcAft>
              <a:buNone/>
            </a:pPr>
            <a:r>
              <a:rPr lang="en"/>
              <a:t>Collective level of Empowerment</a:t>
            </a:r>
            <a:endParaRPr/>
          </a:p>
        </p:txBody>
      </p:sp>
      <p:sp>
        <p:nvSpPr>
          <p:cNvPr id="129" name="Shape 129"/>
          <p:cNvSpPr txBox="1"/>
          <p:nvPr/>
        </p:nvSpPr>
        <p:spPr>
          <a:xfrm>
            <a:off x="3326900" y="4224450"/>
            <a:ext cx="2491200" cy="4998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50" u="sng">
                <a:solidFill>
                  <a:schemeClr val="hlink"/>
                </a:solidFill>
                <a:highlight>
                  <a:srgbClr val="FFFFFF"/>
                </a:highlight>
                <a:latin typeface="Verdana"/>
                <a:ea typeface="Verdana"/>
                <a:cs typeface="Verdana"/>
                <a:sym typeface="Verdana"/>
                <a:hlinkClick r:id="rId3"/>
              </a:rPr>
              <a:t>www.plickers.com</a:t>
            </a: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659</Words>
  <Application>Microsoft Macintosh PowerPoint</Application>
  <PresentationFormat>On-screen Show (16:9)</PresentationFormat>
  <Paragraphs>95</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PT Sans Narrow</vt:lpstr>
      <vt:lpstr>Open Sans</vt:lpstr>
      <vt:lpstr>Tropic</vt:lpstr>
      <vt:lpstr>Empowerment</vt:lpstr>
      <vt:lpstr>Leadership  There are four critical abilities of true leaders:</vt:lpstr>
      <vt:lpstr>What is Empowerment </vt:lpstr>
      <vt:lpstr>Randy Paush:  https://youtu.be/0WmryhioApY</vt:lpstr>
      <vt:lpstr>Activity</vt:lpstr>
      <vt:lpstr>6 Levels of Empowerment</vt:lpstr>
      <vt:lpstr>Activity</vt:lpstr>
      <vt:lpstr>Lets identify the levels of Empowerment</vt:lpstr>
      <vt:lpstr>Activity</vt:lpstr>
      <vt:lpstr>What is the Group Score:</vt:lpstr>
      <vt:lpstr>VIDEO: https://youtu.be/QGmwYt4kof0</vt:lpstr>
      <vt:lpstr>Thank You!</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dc:title>
  <cp:lastModifiedBy>Microsoft Office User</cp:lastModifiedBy>
  <cp:revision>1</cp:revision>
  <dcterms:modified xsi:type="dcterms:W3CDTF">2018-02-23T20:35:16Z</dcterms:modified>
</cp:coreProperties>
</file>