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95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9/17/2018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9/17/2018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9/17/2018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9/17/2018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9/17/2018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0062" y="5945191"/>
            <a:ext cx="4897475" cy="912808"/>
          </a:xfrm>
          <a:custGeom>
            <a:avLst/>
            <a:gdLst/>
            <a:ahLst/>
            <a:cxnLst/>
            <a:rect l="l" t="t" r="r" b="b"/>
            <a:pathLst>
              <a:path w="4897475" h="912808">
                <a:moveTo>
                  <a:pt x="85598" y="21323"/>
                </a:moveTo>
                <a:lnTo>
                  <a:pt x="3636807" y="912808"/>
                </a:lnTo>
                <a:lnTo>
                  <a:pt x="4897455" y="912808"/>
                </a:lnTo>
                <a:lnTo>
                  <a:pt x="85598" y="21323"/>
                </a:lnTo>
              </a:path>
              <a:path w="4897475" h="912808">
                <a:moveTo>
                  <a:pt x="660" y="0"/>
                </a:moveTo>
                <a:lnTo>
                  <a:pt x="0" y="5461"/>
                </a:lnTo>
                <a:lnTo>
                  <a:pt x="85598" y="21323"/>
                </a:lnTo>
                <a:lnTo>
                  <a:pt x="660" y="0"/>
                </a:lnTo>
              </a:path>
            </a:pathLst>
          </a:custGeom>
          <a:solidFill>
            <a:srgbClr val="9CD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771" y="5938838"/>
            <a:ext cx="3653104" cy="919161"/>
          </a:xfrm>
          <a:custGeom>
            <a:avLst/>
            <a:gdLst/>
            <a:ahLst/>
            <a:cxnLst/>
            <a:rect l="l" t="t" r="r" b="b"/>
            <a:pathLst>
              <a:path w="3653104" h="919161">
                <a:moveTo>
                  <a:pt x="0" y="0"/>
                </a:moveTo>
                <a:lnTo>
                  <a:pt x="7924" y="6350"/>
                </a:lnTo>
                <a:lnTo>
                  <a:pt x="2869802" y="919161"/>
                </a:lnTo>
                <a:lnTo>
                  <a:pt x="3653099" y="919161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3" y="5791197"/>
            <a:ext cx="3398519" cy="10668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354"/>
            <a:ext cx="3371824" cy="10736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40611"/>
            <a:ext cx="8072119" cy="4572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02815"/>
            <a:ext cx="7310120" cy="46818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9/17/2018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acc.edu/financial-aid/important-date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inaid@mesacc.edu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513" y="4952998"/>
            <a:ext cx="7456486" cy="487362"/>
          </a:xfrm>
          <a:custGeom>
            <a:avLst/>
            <a:gdLst/>
            <a:ahLst/>
            <a:cxnLst/>
            <a:rect l="l" t="t" r="r" b="b"/>
            <a:pathLst>
              <a:path w="7456486" h="487362">
                <a:moveTo>
                  <a:pt x="7456486" y="0"/>
                </a:moveTo>
                <a:lnTo>
                  <a:pt x="0" y="289496"/>
                </a:lnTo>
                <a:lnTo>
                  <a:pt x="7456486" y="487362"/>
                </a:lnTo>
                <a:lnTo>
                  <a:pt x="7456486" y="0"/>
                </a:lnTo>
              </a:path>
            </a:pathLst>
          </a:custGeom>
          <a:solidFill>
            <a:srgbClr val="9CD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414" y="5237157"/>
            <a:ext cx="9031579" cy="788987"/>
          </a:xfrm>
          <a:custGeom>
            <a:avLst/>
            <a:gdLst/>
            <a:ahLst/>
            <a:cxnLst/>
            <a:rect l="l" t="t" r="r" b="b"/>
            <a:pathLst>
              <a:path w="9031579" h="788987">
                <a:moveTo>
                  <a:pt x="9031579" y="0"/>
                </a:moveTo>
                <a:lnTo>
                  <a:pt x="0" y="0"/>
                </a:lnTo>
                <a:lnTo>
                  <a:pt x="9031579" y="788987"/>
                </a:lnTo>
                <a:lnTo>
                  <a:pt x="9031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000244"/>
            <a:ext cx="9142476" cy="1857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963" y="1883664"/>
            <a:ext cx="8098534" cy="2063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3000" y="3558312"/>
            <a:ext cx="7282179" cy="1428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960880" algn="r">
              <a:lnSpc>
                <a:spcPct val="112200"/>
              </a:lnSpc>
            </a:pPr>
            <a:r>
              <a:rPr sz="270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M</a:t>
            </a:r>
            <a:r>
              <a:rPr sz="2700" spc="-2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e</a:t>
            </a:r>
            <a:r>
              <a:rPr sz="2700" spc="-15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sa</a:t>
            </a:r>
            <a:r>
              <a:rPr sz="2700" spc="-2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 C</a:t>
            </a:r>
            <a:r>
              <a:rPr sz="2700" spc="-3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omm</a:t>
            </a:r>
            <a:r>
              <a:rPr sz="2700" spc="-15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u</a:t>
            </a:r>
            <a:r>
              <a:rPr sz="2700" spc="-2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n</a:t>
            </a:r>
            <a:r>
              <a:rPr sz="2700" spc="-5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it</a:t>
            </a:r>
            <a:r>
              <a:rPr sz="2700" spc="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y</a:t>
            </a:r>
            <a:r>
              <a:rPr sz="2700" spc="-1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 </a:t>
            </a:r>
            <a:r>
              <a:rPr sz="2700" spc="-2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C</a:t>
            </a:r>
            <a:r>
              <a:rPr sz="2700" spc="-5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oll</a:t>
            </a:r>
            <a:r>
              <a:rPr sz="2700" spc="-25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eg</a:t>
            </a:r>
            <a:r>
              <a:rPr sz="2700" spc="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e </a:t>
            </a:r>
            <a:r>
              <a:rPr sz="2700" spc="5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F</a:t>
            </a:r>
            <a:r>
              <a:rPr sz="2700" spc="-5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i</a:t>
            </a:r>
            <a:r>
              <a:rPr sz="2700" spc="-2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nan</a:t>
            </a:r>
            <a:r>
              <a:rPr sz="2700" spc="-5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cia</a:t>
            </a:r>
            <a:r>
              <a:rPr sz="2700" spc="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l</a:t>
            </a:r>
            <a:r>
              <a:rPr sz="2700" spc="-3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A</a:t>
            </a:r>
            <a:r>
              <a:rPr sz="2700" spc="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id</a:t>
            </a:r>
            <a:r>
              <a:rPr sz="2700" spc="-1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 </a:t>
            </a:r>
            <a:r>
              <a:rPr sz="2700" spc="-2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and</a:t>
            </a:r>
            <a:r>
              <a:rPr sz="2700" spc="-1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 </a:t>
            </a:r>
            <a:r>
              <a:rPr sz="2700" spc="-2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Sch</a:t>
            </a:r>
            <a:r>
              <a:rPr sz="2700" spc="-5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olar</a:t>
            </a:r>
            <a:r>
              <a:rPr sz="2700" spc="-2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sh</a:t>
            </a:r>
            <a:r>
              <a:rPr sz="2700" spc="-5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i</a:t>
            </a:r>
            <a:r>
              <a:rPr sz="2700" spc="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p</a:t>
            </a:r>
            <a:r>
              <a:rPr sz="2700" spc="-1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 </a:t>
            </a:r>
            <a:r>
              <a:rPr sz="2700" spc="-15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Off</a:t>
            </a:r>
            <a:r>
              <a:rPr sz="2700" spc="-5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ice </a:t>
            </a:r>
            <a:r>
              <a:rPr sz="2700" spc="0" dirty="0" err="1" smtClean="0">
                <a:solidFill>
                  <a:srgbClr val="191919"/>
                </a:solidFill>
                <a:latin typeface="Lucida Sans Unicode"/>
                <a:cs typeface="Lucida Sans Unicode"/>
              </a:rPr>
              <a:t>J</a:t>
            </a:r>
            <a:r>
              <a:rPr sz="2700" spc="-20" dirty="0" err="1" smtClean="0">
                <a:solidFill>
                  <a:srgbClr val="191919"/>
                </a:solidFill>
                <a:latin typeface="Lucida Sans Unicode"/>
                <a:cs typeface="Lucida Sans Unicode"/>
              </a:rPr>
              <a:t>uanC</a:t>
            </a:r>
            <a:r>
              <a:rPr sz="2700" spc="-5" dirty="0" err="1" smtClean="0">
                <a:solidFill>
                  <a:srgbClr val="191919"/>
                </a:solidFill>
                <a:latin typeface="Lucida Sans Unicode"/>
                <a:cs typeface="Lucida Sans Unicode"/>
              </a:rPr>
              <a:t>arlo</a:t>
            </a:r>
            <a:r>
              <a:rPr sz="2700" spc="0" dirty="0" err="1" smtClean="0">
                <a:solidFill>
                  <a:srgbClr val="191919"/>
                </a:solidFill>
                <a:latin typeface="Lucida Sans Unicode"/>
                <a:cs typeface="Lucida Sans Unicode"/>
              </a:rPr>
              <a:t>s</a:t>
            </a:r>
            <a:r>
              <a:rPr sz="2700" spc="-2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 Sanch</a:t>
            </a:r>
            <a:r>
              <a:rPr sz="2700" spc="-1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e</a:t>
            </a:r>
            <a:r>
              <a:rPr sz="2700" spc="0" dirty="0" smtClean="0">
                <a:solidFill>
                  <a:srgbClr val="191919"/>
                </a:solidFill>
                <a:latin typeface="Lucida Sans Unicode"/>
                <a:cs typeface="Lucida Sans Unicode"/>
              </a:rPr>
              <a:t>z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77501" y="235432"/>
            <a:ext cx="1341445" cy="1515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756" y="5318534"/>
            <a:ext cx="2332815" cy="1355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4" y="97535"/>
            <a:ext cx="6396226" cy="1139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340" y="1025652"/>
            <a:ext cx="3250565" cy="343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z="1400" spc="2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 </a:t>
            </a:r>
            <a:r>
              <a:rPr sz="1400" spc="-16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1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2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lar</a:t>
            </a:r>
            <a:r>
              <a:rPr sz="2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hi</a:t>
            </a:r>
            <a:r>
              <a:rPr sz="2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21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1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(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re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6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6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)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331976"/>
            <a:ext cx="7346315" cy="3888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52780" indent="-274320">
              <a:lnSpc>
                <a:spcPct val="100000"/>
              </a:lnSpc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ro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v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id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ed</a:t>
            </a:r>
            <a:r>
              <a:rPr sz="1800" spc="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b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18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pri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va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do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 &amp;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oll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sz="1800">
              <a:latin typeface="Lucida Sans Unicode"/>
              <a:cs typeface="Lucida Sans Unicode"/>
            </a:endParaRPr>
          </a:p>
          <a:p>
            <a:pPr marL="652780" marR="12700" indent="-274320" algn="just">
              <a:lnSpc>
                <a:spcPct val="78600"/>
              </a:lnSpc>
              <a:spcBef>
                <a:spcPts val="390"/>
              </a:spcBef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8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wa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rit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ri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0" dirty="0" smtClean="0">
                <a:solidFill>
                  <a:srgbClr val="3D3D3D"/>
                </a:solidFill>
                <a:latin typeface="Wingdings"/>
                <a:cs typeface="Wingdings"/>
              </a:rPr>
              <a:t></a:t>
            </a:r>
            <a:r>
              <a:rPr sz="1800" spc="114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dono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min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 (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8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aca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,</a:t>
            </a:r>
            <a:r>
              <a:rPr sz="1800" spc="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nts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, 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tion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lity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,</a:t>
            </a:r>
            <a:r>
              <a:rPr sz="1800" spc="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x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,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pr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stud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,</a:t>
            </a:r>
            <a:r>
              <a:rPr sz="1800" spc="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ommunit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i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vol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v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ent, 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fin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al</a:t>
            </a:r>
            <a:r>
              <a:rPr sz="1800" spc="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)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ts val="1200"/>
              </a:lnSpc>
              <a:spcBef>
                <a:spcPts val="35"/>
              </a:spcBef>
              <a:buClr>
                <a:srgbClr val="00B050"/>
              </a:buClr>
              <a:buFont typeface="Wingdings 2"/>
              <a:buChar char="·"/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400" spc="10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z="1400" spc="1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 </a:t>
            </a:r>
            <a:r>
              <a:rPr sz="1400" spc="-16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1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2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ran</a:t>
            </a:r>
            <a:r>
              <a:rPr sz="2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1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(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re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6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6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)</a:t>
            </a:r>
            <a:endParaRPr sz="1600">
              <a:latin typeface="Lucida Sans Unicode"/>
              <a:cs typeface="Lucida Sans Unicode"/>
            </a:endParaRPr>
          </a:p>
          <a:p>
            <a:pPr marL="652780" indent="-274320">
              <a:lnSpc>
                <a:spcPts val="2050"/>
              </a:lnSpc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al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Gr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endParaRPr sz="1800">
              <a:latin typeface="Lucida Sans Unicode"/>
              <a:cs typeface="Lucida Sans Unicode"/>
            </a:endParaRPr>
          </a:p>
          <a:p>
            <a:pPr marL="652780" indent="-274320">
              <a:lnSpc>
                <a:spcPts val="2030"/>
              </a:lnSpc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al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uppl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nt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al</a:t>
            </a:r>
            <a:r>
              <a:rPr sz="1800" spc="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tion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al</a:t>
            </a:r>
            <a:r>
              <a:rPr sz="1800" spc="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ppor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tunit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1800" spc="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(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)</a:t>
            </a:r>
            <a:endParaRPr sz="1800">
              <a:latin typeface="Lucida Sans Unicode"/>
              <a:cs typeface="Lucida Sans Unicode"/>
            </a:endParaRPr>
          </a:p>
          <a:p>
            <a:pPr marL="652780" indent="-274320">
              <a:lnSpc>
                <a:spcPts val="2030"/>
              </a:lnSpc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v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8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tion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al</a:t>
            </a:r>
            <a:r>
              <a:rPr sz="1800" spc="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ss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st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ce</a:t>
            </a:r>
            <a:r>
              <a:rPr sz="1800" spc="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tn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er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shi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800" spc="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(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P)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ts val="800"/>
              </a:lnSpc>
              <a:spcBef>
                <a:spcPts val="38"/>
              </a:spcBef>
              <a:buClr>
                <a:srgbClr val="00B050"/>
              </a:buClr>
              <a:buFont typeface="Wingdings 2"/>
              <a:buChar char="·"/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1400" spc="25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z="1400" spc="2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 </a:t>
            </a:r>
            <a:r>
              <a:rPr sz="1400" spc="-16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2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2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ral</a:t>
            </a:r>
            <a:r>
              <a:rPr sz="2100" spc="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1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ll</a:t>
            </a:r>
            <a:r>
              <a:rPr sz="2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1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2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100" spc="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W</a:t>
            </a:r>
            <a:r>
              <a:rPr sz="2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rk</a:t>
            </a:r>
            <a:r>
              <a:rPr sz="2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1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udy</a:t>
            </a:r>
            <a:r>
              <a:rPr sz="21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(e</a:t>
            </a:r>
            <a:r>
              <a:rPr sz="16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600" spc="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6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)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sz="1400" spc="10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z="1400" spc="1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 </a:t>
            </a:r>
            <a:r>
              <a:rPr sz="1400" spc="-16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1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ans</a:t>
            </a:r>
            <a:r>
              <a:rPr sz="2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(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bo</a:t>
            </a:r>
            <a:r>
              <a:rPr sz="16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6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w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600" spc="5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6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)</a:t>
            </a:r>
            <a:endParaRPr sz="1600">
              <a:latin typeface="Lucida Sans Unicode"/>
              <a:cs typeface="Lucida Sans Unicode"/>
            </a:endParaRPr>
          </a:p>
          <a:p>
            <a:pPr marL="652780" indent="-274320">
              <a:lnSpc>
                <a:spcPts val="2050"/>
              </a:lnSpc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al</a:t>
            </a:r>
            <a:r>
              <a:rPr sz="18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Dir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ct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b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diz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5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Lo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sz="1800">
              <a:latin typeface="Lucida Sans Unicode"/>
              <a:cs typeface="Lucida Sans Unicode"/>
            </a:endParaRPr>
          </a:p>
          <a:p>
            <a:pPr marL="652780" indent="-274320">
              <a:lnSpc>
                <a:spcPts val="2030"/>
              </a:lnSpc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al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Dir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ct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nsu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b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diz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Lo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ns</a:t>
            </a:r>
            <a:endParaRPr sz="1800">
              <a:latin typeface="Lucida Sans Unicode"/>
              <a:cs typeface="Lucida Sans Unicode"/>
            </a:endParaRPr>
          </a:p>
          <a:p>
            <a:pPr marL="652780" indent="-274320">
              <a:lnSpc>
                <a:spcPts val="2030"/>
              </a:lnSpc>
              <a:buClr>
                <a:srgbClr val="00B050"/>
              </a:buClr>
              <a:buFont typeface="Wingdings 2"/>
              <a:buChar char="·"/>
              <a:tabLst>
                <a:tab pos="652780" algn="l"/>
              </a:tabLst>
            </a:pP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al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Dir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ect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US</a:t>
            </a:r>
            <a:r>
              <a:rPr sz="1800" spc="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Lo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100" y="5320283"/>
            <a:ext cx="7430770" cy="208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ot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e: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i</a:t>
            </a:r>
            <a:r>
              <a:rPr sz="12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divid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ua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2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lle</a:t>
            </a:r>
            <a:r>
              <a:rPr sz="12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 </a:t>
            </a:r>
            <a:r>
              <a:rPr sz="12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 </a:t>
            </a:r>
            <a:r>
              <a:rPr sz="12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ve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a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ddi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2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2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tat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2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2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/o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2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2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2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200" spc="5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2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2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v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il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ble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f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s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2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2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de</a:t>
            </a:r>
            <a:r>
              <a:rPr sz="12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2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2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sz="1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076452"/>
            <a:ext cx="5093335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350" dirty="0" smtClean="0">
                <a:solidFill>
                  <a:srgbClr val="00B050"/>
                </a:solidFill>
                <a:latin typeface="Wingdings"/>
                <a:cs typeface="Wingdings"/>
              </a:rPr>
              <a:t></a:t>
            </a:r>
            <a:r>
              <a:rPr sz="1350" dirty="0" smtClean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la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ip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&gt;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li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0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pp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li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721" y="1416177"/>
            <a:ext cx="7332345" cy="49052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1505" indent="-342900">
              <a:lnSpc>
                <a:spcPct val="100000"/>
              </a:lnSpc>
              <a:buClr>
                <a:srgbClr val="00B050"/>
              </a:buClr>
              <a:buFont typeface="Wingdings"/>
              <a:buChar char=""/>
              <a:tabLst>
                <a:tab pos="611505" algn="l"/>
              </a:tabLst>
            </a:pP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ar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co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pa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ade</a:t>
            </a:r>
            <a:r>
              <a:rPr sz="20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cwo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rk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com</a:t>
            </a:r>
            <a:endParaRPr sz="2000" dirty="0">
              <a:latin typeface="Lucida Sans Unicode"/>
              <a:cs typeface="Lucida Sans Unicode"/>
            </a:endParaRPr>
          </a:p>
          <a:p>
            <a:pPr marL="848994" marR="66040" lvl="1" indent="-342900">
              <a:lnSpc>
                <a:spcPct val="100000"/>
              </a:lnSpc>
              <a:spcBef>
                <a:spcPts val="395"/>
              </a:spcBef>
              <a:buClr>
                <a:srgbClr val="00843C"/>
              </a:buClr>
              <a:buFont typeface="Arial"/>
              <a:buChar char="•"/>
              <a:tabLst>
                <a:tab pos="848994" algn="l"/>
              </a:tabLst>
            </a:pP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ne</a:t>
            </a:r>
            <a:r>
              <a:rPr sz="20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ge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era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0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app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li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b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pl</a:t>
            </a:r>
            <a:r>
              <a:rPr sz="20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20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b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de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 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(a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di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on</a:t>
            </a:r>
            <a:r>
              <a:rPr sz="20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0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pp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li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on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l)</a:t>
            </a:r>
            <a:endParaRPr sz="2000" dirty="0">
              <a:latin typeface="Lucida Sans Unicode"/>
              <a:cs typeface="Lucida Sans Unicode"/>
            </a:endParaRPr>
          </a:p>
          <a:p>
            <a:pPr marL="848994" lvl="1" indent="-342900">
              <a:lnSpc>
                <a:spcPct val="100000"/>
              </a:lnSpc>
              <a:spcBef>
                <a:spcPts val="395"/>
              </a:spcBef>
              <a:buClr>
                <a:srgbClr val="00843C"/>
              </a:buClr>
              <a:buFont typeface="Arial"/>
              <a:buChar char="•"/>
              <a:tabLst>
                <a:tab pos="848994" algn="l"/>
              </a:tabLst>
            </a:pP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Se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ar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20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pabili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endParaRPr sz="2000" dirty="0">
              <a:latin typeface="Lucida Sans Unicode"/>
              <a:cs typeface="Lucida Sans Unicode"/>
            </a:endParaRPr>
          </a:p>
          <a:p>
            <a:pPr marL="848994" lvl="1" indent="-342900">
              <a:lnSpc>
                <a:spcPct val="100000"/>
              </a:lnSpc>
              <a:spcBef>
                <a:spcPts val="405"/>
              </a:spcBef>
              <a:buClr>
                <a:srgbClr val="00843C"/>
              </a:buClr>
              <a:buFont typeface="Arial"/>
              <a:buChar char="•"/>
              <a:tabLst>
                <a:tab pos="848994" algn="l"/>
              </a:tabLst>
            </a:pP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to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-</a:t>
            </a:r>
            <a:r>
              <a:rPr sz="20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endParaRPr sz="2000" dirty="0">
              <a:latin typeface="Lucida Sans Unicode"/>
              <a:cs typeface="Lucida Sans Unicode"/>
            </a:endParaRPr>
          </a:p>
          <a:p>
            <a:pPr marL="848994" lvl="1" indent="-342900">
              <a:lnSpc>
                <a:spcPct val="100000"/>
              </a:lnSpc>
              <a:spcBef>
                <a:spcPts val="395"/>
              </a:spcBef>
              <a:buClr>
                <a:srgbClr val="00843C"/>
              </a:buClr>
              <a:buFont typeface="Arial"/>
              <a:buChar char="•"/>
              <a:tabLst>
                <a:tab pos="848994" algn="l"/>
              </a:tabLst>
            </a:pP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de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pp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lie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(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on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al)</a:t>
            </a:r>
            <a:endParaRPr sz="2000" dirty="0">
              <a:latin typeface="Lucida Sans Unicode"/>
              <a:cs typeface="Lucida Sans Unicode"/>
            </a:endParaRPr>
          </a:p>
          <a:p>
            <a:pPr marL="848994" lvl="1" indent="-342900">
              <a:lnSpc>
                <a:spcPct val="100000"/>
              </a:lnSpc>
              <a:spcBef>
                <a:spcPts val="395"/>
              </a:spcBef>
              <a:buClr>
                <a:srgbClr val="00843C"/>
              </a:buClr>
              <a:buFont typeface="Arial"/>
              <a:buChar char="•"/>
              <a:tabLst>
                <a:tab pos="848994" algn="l"/>
              </a:tabLst>
            </a:pP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xt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er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0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es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/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tun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ie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sz="2000" dirty="0">
              <a:latin typeface="Lucida Sans Unicode"/>
              <a:cs typeface="Lucida Sans Unicode"/>
            </a:endParaRPr>
          </a:p>
          <a:p>
            <a:pPr marL="1132840" lvl="2" indent="-342900">
              <a:lnSpc>
                <a:spcPct val="100000"/>
              </a:lnSpc>
              <a:spcBef>
                <a:spcPts val="305"/>
              </a:spcBef>
              <a:buClr>
                <a:srgbClr val="00843C"/>
              </a:buClr>
              <a:buSzPct val="95238"/>
              <a:buFont typeface="Wingdings"/>
              <a:buChar char=""/>
              <a:tabLst>
                <a:tab pos="1132840" algn="l"/>
              </a:tabLst>
            </a:pPr>
            <a:r>
              <a:rPr lang="en-US" sz="2100" spc="-5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2019</a:t>
            </a:r>
            <a:r>
              <a:rPr sz="2100" spc="-7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2100" spc="-5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MCC IE Study Abroad Scholarship</a:t>
            </a:r>
            <a:endParaRPr sz="2100" dirty="0">
              <a:latin typeface="Lucida Sans Unicode"/>
              <a:cs typeface="Lucida Sans Unicode"/>
            </a:endParaRPr>
          </a:p>
          <a:p>
            <a:pPr marL="1132840" marR="12700" lvl="2" indent="-342900">
              <a:lnSpc>
                <a:spcPts val="2400"/>
              </a:lnSpc>
              <a:spcBef>
                <a:spcPts val="455"/>
              </a:spcBef>
              <a:buClr>
                <a:srgbClr val="00843C"/>
              </a:buClr>
              <a:buSzPct val="95238"/>
              <a:buFont typeface="Wingdings"/>
              <a:buChar char=""/>
              <a:tabLst>
                <a:tab pos="1132840" algn="l"/>
              </a:tabLst>
            </a:pPr>
            <a:r>
              <a:rPr sz="2100" spc="-5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sz="2100" spc="-6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01</a:t>
            </a:r>
            <a:r>
              <a:rPr lang="en-US" sz="2100" spc="-7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9</a:t>
            </a:r>
            <a:r>
              <a:rPr sz="2100" spc="-7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2100" spc="-5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Maricopa Grant Study Abroad Scholarship</a:t>
            </a:r>
            <a:endParaRPr sz="21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354965" algn="l"/>
              </a:tabLst>
            </a:pPr>
            <a:r>
              <a:rPr sz="1350" dirty="0" smtClean="0">
                <a:solidFill>
                  <a:srgbClr val="00B050"/>
                </a:solidFill>
                <a:latin typeface="Wingdings"/>
                <a:cs typeface="Wingdings"/>
              </a:rPr>
              <a:t></a:t>
            </a:r>
            <a:r>
              <a:rPr sz="1350" dirty="0" smtClean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ar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20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un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20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Co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ll</a:t>
            </a:r>
            <a:r>
              <a:rPr sz="20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0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da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lars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ip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lang="en-US" sz="2000" spc="0" dirty="0" smtClean="0">
              <a:solidFill>
                <a:srgbClr val="3D3D3D"/>
              </a:solidFill>
              <a:latin typeface="Lucida Sans Unicode"/>
              <a:cs typeface="Lucida Sans Unicode"/>
            </a:endParaRPr>
          </a:p>
          <a:p>
            <a:pPr marL="1270000" lvl="2" indent="-342900">
              <a:spcBef>
                <a:spcPts val="315"/>
              </a:spcBef>
              <a:buFont typeface="Wingdings" panose="05000000000000000000" pitchFamily="2" charset="2"/>
              <a:buChar char="v"/>
              <a:tabLst>
                <a:tab pos="354965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mesacc.edu/financial-aid/types-aid/</a:t>
            </a:r>
            <a:r>
              <a:rPr lang="en-US" sz="2000" dirty="0" err="1" smtClean="0">
                <a:solidFill>
                  <a:srgbClr val="FF0000"/>
                </a:solidFill>
                <a:latin typeface="Lucida Sans Unicode"/>
                <a:cs typeface="Lucida Sans Unicode"/>
              </a:rPr>
              <a:t>scholarships#foundation</a:t>
            </a:r>
            <a:endParaRPr sz="2000" dirty="0">
              <a:solidFill>
                <a:srgbClr val="FF0000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354965" algn="l"/>
              </a:tabLst>
            </a:pPr>
            <a:r>
              <a:rPr sz="1350" dirty="0" smtClean="0">
                <a:solidFill>
                  <a:srgbClr val="00B050"/>
                </a:solidFill>
                <a:latin typeface="Wingdings"/>
                <a:cs typeface="Wingdings"/>
              </a:rPr>
              <a:t></a:t>
            </a:r>
            <a:r>
              <a:rPr sz="1350" dirty="0" smtClean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xt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er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0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0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ip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884" y="97535"/>
            <a:ext cx="8464295" cy="1139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9463" y="2374390"/>
            <a:ext cx="2255519" cy="1488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22471" y="5936488"/>
            <a:ext cx="254000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2"/>
              </a:rPr>
              <a:t>www</a:t>
            </a:r>
            <a:r>
              <a:rPr sz="2800" spc="-1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2"/>
              </a:rPr>
              <a:t>.fafsa</a:t>
            </a:r>
            <a:r>
              <a:rPr sz="2800" spc="-1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2"/>
              </a:rPr>
              <a:t>.</a:t>
            </a:r>
            <a:r>
              <a:rPr sz="2800" spc="-1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2"/>
              </a:rPr>
              <a:t>g</a:t>
            </a:r>
            <a:r>
              <a:rPr sz="2800" spc="-2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2"/>
              </a:rPr>
              <a:t>o</a:t>
            </a:r>
            <a:r>
              <a:rPr sz="2800" spc="-1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2"/>
              </a:rPr>
              <a:t>v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687" y="89928"/>
            <a:ext cx="8226551" cy="1594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98" y="1604878"/>
            <a:ext cx="7296727" cy="431544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819400" y="1447800"/>
            <a:ext cx="1295400" cy="914400"/>
          </a:xfrm>
          <a:custGeom>
            <a:avLst/>
            <a:gdLst/>
            <a:ahLst/>
            <a:cxnLst/>
            <a:rect l="l" t="t" r="r" b="b"/>
            <a:pathLst>
              <a:path w="2654300" h="914400">
                <a:moveTo>
                  <a:pt x="0" y="457200"/>
                </a:moveTo>
                <a:lnTo>
                  <a:pt x="17370" y="383040"/>
                </a:lnTo>
                <a:lnTo>
                  <a:pt x="38570" y="347330"/>
                </a:lnTo>
                <a:lnTo>
                  <a:pt x="67658" y="312690"/>
                </a:lnTo>
                <a:lnTo>
                  <a:pt x="104293" y="279238"/>
                </a:lnTo>
                <a:lnTo>
                  <a:pt x="148133" y="247091"/>
                </a:lnTo>
                <a:lnTo>
                  <a:pt x="198836" y="216367"/>
                </a:lnTo>
                <a:lnTo>
                  <a:pt x="256062" y="187184"/>
                </a:lnTo>
                <a:lnTo>
                  <a:pt x="319467" y="159660"/>
                </a:lnTo>
                <a:lnTo>
                  <a:pt x="388712" y="133911"/>
                </a:lnTo>
                <a:lnTo>
                  <a:pt x="463453" y="110057"/>
                </a:lnTo>
                <a:lnTo>
                  <a:pt x="543351" y="88213"/>
                </a:lnTo>
                <a:lnTo>
                  <a:pt x="628062" y="68499"/>
                </a:lnTo>
                <a:lnTo>
                  <a:pt x="717246" y="51032"/>
                </a:lnTo>
                <a:lnTo>
                  <a:pt x="810562" y="35929"/>
                </a:lnTo>
                <a:lnTo>
                  <a:pt x="907666" y="23308"/>
                </a:lnTo>
                <a:lnTo>
                  <a:pt x="1008219" y="13287"/>
                </a:lnTo>
                <a:lnTo>
                  <a:pt x="1111878" y="5984"/>
                </a:lnTo>
                <a:lnTo>
                  <a:pt x="1218302" y="1515"/>
                </a:lnTo>
                <a:lnTo>
                  <a:pt x="1327150" y="0"/>
                </a:lnTo>
                <a:lnTo>
                  <a:pt x="1435997" y="1515"/>
                </a:lnTo>
                <a:lnTo>
                  <a:pt x="1542421" y="5984"/>
                </a:lnTo>
                <a:lnTo>
                  <a:pt x="1646080" y="13287"/>
                </a:lnTo>
                <a:lnTo>
                  <a:pt x="1746633" y="23308"/>
                </a:lnTo>
                <a:lnTo>
                  <a:pt x="1843737" y="35929"/>
                </a:lnTo>
                <a:lnTo>
                  <a:pt x="1937053" y="51032"/>
                </a:lnTo>
                <a:lnTo>
                  <a:pt x="2026237" y="68499"/>
                </a:lnTo>
                <a:lnTo>
                  <a:pt x="2110948" y="88213"/>
                </a:lnTo>
                <a:lnTo>
                  <a:pt x="2190846" y="110057"/>
                </a:lnTo>
                <a:lnTo>
                  <a:pt x="2265587" y="133911"/>
                </a:lnTo>
                <a:lnTo>
                  <a:pt x="2334832" y="159660"/>
                </a:lnTo>
                <a:lnTo>
                  <a:pt x="2398237" y="187184"/>
                </a:lnTo>
                <a:lnTo>
                  <a:pt x="2455463" y="216367"/>
                </a:lnTo>
                <a:lnTo>
                  <a:pt x="2506166" y="247091"/>
                </a:lnTo>
                <a:lnTo>
                  <a:pt x="2550006" y="279238"/>
                </a:lnTo>
                <a:lnTo>
                  <a:pt x="2586641" y="312690"/>
                </a:lnTo>
                <a:lnTo>
                  <a:pt x="2615729" y="347330"/>
                </a:lnTo>
                <a:lnTo>
                  <a:pt x="2636929" y="383040"/>
                </a:lnTo>
                <a:lnTo>
                  <a:pt x="2649900" y="419702"/>
                </a:lnTo>
                <a:lnTo>
                  <a:pt x="2654300" y="457200"/>
                </a:lnTo>
                <a:lnTo>
                  <a:pt x="2649900" y="494697"/>
                </a:lnTo>
                <a:lnTo>
                  <a:pt x="2636929" y="531359"/>
                </a:lnTo>
                <a:lnTo>
                  <a:pt x="2615729" y="567069"/>
                </a:lnTo>
                <a:lnTo>
                  <a:pt x="2586641" y="601709"/>
                </a:lnTo>
                <a:lnTo>
                  <a:pt x="2550006" y="635161"/>
                </a:lnTo>
                <a:lnTo>
                  <a:pt x="2506166" y="667308"/>
                </a:lnTo>
                <a:lnTo>
                  <a:pt x="2455463" y="698032"/>
                </a:lnTo>
                <a:lnTo>
                  <a:pt x="2398237" y="727215"/>
                </a:lnTo>
                <a:lnTo>
                  <a:pt x="2334832" y="754739"/>
                </a:lnTo>
                <a:lnTo>
                  <a:pt x="2265587" y="780488"/>
                </a:lnTo>
                <a:lnTo>
                  <a:pt x="2190846" y="804342"/>
                </a:lnTo>
                <a:lnTo>
                  <a:pt x="2110948" y="826186"/>
                </a:lnTo>
                <a:lnTo>
                  <a:pt x="2026237" y="845900"/>
                </a:lnTo>
                <a:lnTo>
                  <a:pt x="1937053" y="863367"/>
                </a:lnTo>
                <a:lnTo>
                  <a:pt x="1843737" y="878470"/>
                </a:lnTo>
                <a:lnTo>
                  <a:pt x="1746633" y="891091"/>
                </a:lnTo>
                <a:lnTo>
                  <a:pt x="1646080" y="901112"/>
                </a:lnTo>
                <a:lnTo>
                  <a:pt x="1542421" y="908415"/>
                </a:lnTo>
                <a:lnTo>
                  <a:pt x="1435997" y="912884"/>
                </a:lnTo>
                <a:lnTo>
                  <a:pt x="1327150" y="914400"/>
                </a:lnTo>
                <a:lnTo>
                  <a:pt x="1218302" y="912884"/>
                </a:lnTo>
                <a:lnTo>
                  <a:pt x="1111878" y="908415"/>
                </a:lnTo>
                <a:lnTo>
                  <a:pt x="1008219" y="901112"/>
                </a:lnTo>
                <a:lnTo>
                  <a:pt x="907666" y="891091"/>
                </a:lnTo>
                <a:lnTo>
                  <a:pt x="810562" y="878470"/>
                </a:lnTo>
                <a:lnTo>
                  <a:pt x="717246" y="863367"/>
                </a:lnTo>
                <a:lnTo>
                  <a:pt x="628062" y="845900"/>
                </a:lnTo>
                <a:lnTo>
                  <a:pt x="543351" y="826186"/>
                </a:lnTo>
                <a:lnTo>
                  <a:pt x="463453" y="804342"/>
                </a:lnTo>
                <a:lnTo>
                  <a:pt x="388712" y="780488"/>
                </a:lnTo>
                <a:lnTo>
                  <a:pt x="319467" y="754739"/>
                </a:lnTo>
                <a:lnTo>
                  <a:pt x="256062" y="727215"/>
                </a:lnTo>
                <a:lnTo>
                  <a:pt x="198836" y="698032"/>
                </a:lnTo>
                <a:lnTo>
                  <a:pt x="148133" y="667308"/>
                </a:lnTo>
                <a:lnTo>
                  <a:pt x="104293" y="635161"/>
                </a:lnTo>
                <a:lnTo>
                  <a:pt x="67658" y="601709"/>
                </a:lnTo>
                <a:lnTo>
                  <a:pt x="38570" y="567069"/>
                </a:lnTo>
                <a:lnTo>
                  <a:pt x="17370" y="531359"/>
                </a:lnTo>
                <a:lnTo>
                  <a:pt x="4399" y="494697"/>
                </a:lnTo>
                <a:lnTo>
                  <a:pt x="0" y="457200"/>
                </a:lnTo>
                <a:close/>
              </a:path>
            </a:pathLst>
          </a:custGeom>
          <a:ln w="550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4" y="249935"/>
            <a:ext cx="6914385" cy="1139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60082" y="1297482"/>
            <a:ext cx="923923" cy="990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z="1900" spc="-1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nn</a:t>
            </a:r>
            <a:r>
              <a:rPr sz="2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2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280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(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b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nning</a:t>
            </a:r>
            <a:r>
              <a:rPr sz="18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lang="en-US"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October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1</a:t>
            </a:r>
            <a:r>
              <a:rPr sz="1800" spc="-15" baseline="25462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st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)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023871"/>
            <a:ext cx="7596505" cy="3848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459355">
              <a:tabLst>
                <a:tab pos="1994535" algn="l"/>
              </a:tabLst>
            </a:pPr>
            <a:r>
              <a:rPr spc="15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pc="7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7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</a:t>
            </a:r>
            <a:r>
              <a:rPr sz="27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01</a:t>
            </a:r>
            <a:r>
              <a:rPr lang="en-US" sz="27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9</a:t>
            </a:r>
            <a:r>
              <a:rPr sz="27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-</a:t>
            </a:r>
            <a:r>
              <a:rPr lang="en-US" sz="27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2020 </a:t>
            </a:r>
            <a:r>
              <a:rPr sz="27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27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AF</a:t>
            </a:r>
            <a:r>
              <a:rPr sz="27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SA</a:t>
            </a:r>
            <a:r>
              <a:rPr sz="270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endParaRPr sz="2700" dirty="0">
              <a:latin typeface="Lucida Sans Unicode"/>
              <a:cs typeface="Lucida Sans Unicode"/>
            </a:endParaRPr>
          </a:p>
          <a:p>
            <a:pPr marL="378460">
              <a:lnSpc>
                <a:spcPct val="100000"/>
              </a:lnSpc>
              <a:spcBef>
                <a:spcPts val="350"/>
              </a:spcBef>
            </a:pPr>
            <a:r>
              <a:rPr sz="2300" dirty="0" smtClean="0">
                <a:solidFill>
                  <a:srgbClr val="00B050"/>
                </a:solidFill>
                <a:latin typeface="Wingdings 2"/>
                <a:cs typeface="Wingdings 2"/>
              </a:rPr>
              <a:t></a:t>
            </a:r>
            <a:r>
              <a:rPr sz="23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300" spc="-27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201</a:t>
            </a:r>
            <a:r>
              <a:rPr lang="en-US" sz="2300" spc="-5" dirty="0">
                <a:solidFill>
                  <a:srgbClr val="3D3D3D"/>
                </a:solidFill>
                <a:latin typeface="Lucida Sans Unicode"/>
                <a:cs typeface="Lucida Sans Unicode"/>
              </a:rPr>
              <a:t>9</a:t>
            </a:r>
            <a:r>
              <a:rPr sz="2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–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J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3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20</a:t>
            </a:r>
            <a:r>
              <a:rPr lang="en-US"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20</a:t>
            </a:r>
            <a:endParaRPr sz="2300" dirty="0">
              <a:latin typeface="Lucida Sans Unicode"/>
              <a:cs typeface="Lucida Sans Unicode"/>
            </a:endParaRPr>
          </a:p>
          <a:p>
            <a:pPr marL="652145" indent="-274320">
              <a:lnSpc>
                <a:spcPct val="100000"/>
              </a:lnSpc>
              <a:spcBef>
                <a:spcPts val="300"/>
              </a:spcBef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Fa</a:t>
            </a:r>
            <a:r>
              <a:rPr sz="2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3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201</a:t>
            </a:r>
            <a:r>
              <a:rPr lang="en-US" sz="2300" spc="-5" dirty="0">
                <a:solidFill>
                  <a:srgbClr val="3D3D3D"/>
                </a:solidFill>
                <a:latin typeface="Lucida Sans Unicode"/>
                <a:cs typeface="Lucida Sans Unicode"/>
              </a:rPr>
              <a:t>9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,</a:t>
            </a:r>
            <a:r>
              <a:rPr sz="2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pr</a:t>
            </a:r>
            <a:r>
              <a:rPr sz="2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2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20</a:t>
            </a:r>
            <a:r>
              <a:rPr lang="en-US"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20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,</a:t>
            </a:r>
            <a:r>
              <a:rPr sz="2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&amp;</a:t>
            </a:r>
            <a:r>
              <a:rPr sz="2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S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umm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er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20</a:t>
            </a:r>
            <a:r>
              <a:rPr lang="en-US"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20</a:t>
            </a:r>
            <a:endParaRPr sz="2300" dirty="0">
              <a:latin typeface="Lucida Sans Unicode"/>
              <a:cs typeface="Lucida Sans Unicode"/>
            </a:endParaRPr>
          </a:p>
          <a:p>
            <a:pPr marL="652145" indent="-274320">
              <a:lnSpc>
                <a:spcPct val="100000"/>
              </a:lnSpc>
              <a:spcBef>
                <a:spcPts val="300"/>
              </a:spcBef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Use</a:t>
            </a:r>
            <a:r>
              <a:rPr sz="2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201</a:t>
            </a:r>
            <a:r>
              <a:rPr lang="en-US" sz="2300" spc="-5" dirty="0">
                <a:solidFill>
                  <a:srgbClr val="3D3D3D"/>
                </a:solidFill>
                <a:latin typeface="Lucida Sans Unicode"/>
                <a:cs typeface="Lucida Sans Unicode"/>
              </a:rPr>
              <a:t>7</a:t>
            </a:r>
            <a:r>
              <a:rPr sz="2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Inc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In</a:t>
            </a:r>
            <a:r>
              <a:rPr sz="2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or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at</a:t>
            </a:r>
            <a:r>
              <a:rPr sz="2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on</a:t>
            </a:r>
            <a:endParaRPr sz="2300" dirty="0">
              <a:latin typeface="Lucida Sans Unicode"/>
              <a:cs typeface="Lucida Sans Unicode"/>
            </a:endParaRPr>
          </a:p>
          <a:p>
            <a:pPr>
              <a:lnSpc>
                <a:spcPts val="900"/>
              </a:lnSpc>
              <a:spcBef>
                <a:spcPts val="40"/>
              </a:spcBef>
              <a:buClr>
                <a:srgbClr val="00B050"/>
              </a:buClr>
              <a:buFont typeface="Wingdings 2"/>
              <a:buChar char="·"/>
            </a:pPr>
            <a:endParaRPr sz="900" dirty="0"/>
          </a:p>
          <a:p>
            <a:pPr>
              <a:lnSpc>
                <a:spcPts val="1000"/>
              </a:lnSpc>
              <a:buClr>
                <a:srgbClr val="00B050"/>
              </a:buClr>
              <a:buFont typeface="Wingdings 2"/>
              <a:buChar char="·"/>
            </a:pPr>
            <a:endParaRPr sz="1000" dirty="0"/>
          </a:p>
          <a:p>
            <a:pPr marL="12700">
              <a:lnSpc>
                <a:spcPct val="100000"/>
              </a:lnSpc>
              <a:tabLst>
                <a:tab pos="2007235" algn="l"/>
              </a:tabLst>
            </a:pPr>
            <a:r>
              <a:rPr sz="1800" spc="15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z="1800" spc="7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7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</a:t>
            </a:r>
            <a:r>
              <a:rPr sz="27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01</a:t>
            </a:r>
            <a:r>
              <a:rPr lang="en-US" sz="2700" spc="5" dirty="0">
                <a:solidFill>
                  <a:srgbClr val="3D3D3D"/>
                </a:solidFill>
                <a:latin typeface="Lucida Sans Unicode"/>
                <a:cs typeface="Lucida Sans Unicode"/>
              </a:rPr>
              <a:t>8</a:t>
            </a:r>
            <a:r>
              <a:rPr sz="27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-</a:t>
            </a:r>
            <a:r>
              <a:rPr sz="27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1</a:t>
            </a:r>
            <a:r>
              <a:rPr lang="en-US" sz="2700" spc="10" dirty="0">
                <a:solidFill>
                  <a:srgbClr val="3D3D3D"/>
                </a:solidFill>
                <a:latin typeface="Lucida Sans Unicode"/>
                <a:cs typeface="Lucida Sans Unicode"/>
              </a:rPr>
              <a:t>9</a:t>
            </a:r>
            <a:r>
              <a:rPr sz="27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	</a:t>
            </a:r>
            <a:r>
              <a:rPr sz="27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27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AF</a:t>
            </a:r>
            <a:r>
              <a:rPr sz="27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SA</a:t>
            </a:r>
            <a:r>
              <a:rPr sz="270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7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(</a:t>
            </a:r>
            <a:r>
              <a:rPr sz="27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7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27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27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27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ER</a:t>
            </a:r>
            <a:r>
              <a:rPr sz="27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7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</a:t>
            </a:r>
            <a:r>
              <a:rPr sz="27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01</a:t>
            </a:r>
            <a:r>
              <a:rPr lang="en-US" sz="2700" spc="5" dirty="0">
                <a:solidFill>
                  <a:srgbClr val="3D3D3D"/>
                </a:solidFill>
                <a:latin typeface="Lucida Sans Unicode"/>
                <a:cs typeface="Lucida Sans Unicode"/>
              </a:rPr>
              <a:t>8</a:t>
            </a:r>
            <a:r>
              <a:rPr sz="27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)</a:t>
            </a:r>
            <a:endParaRPr sz="2700" dirty="0">
              <a:latin typeface="Lucida Sans Unicode"/>
              <a:cs typeface="Lucida Sans Unicode"/>
            </a:endParaRPr>
          </a:p>
          <a:p>
            <a:pPr marL="378460">
              <a:lnSpc>
                <a:spcPct val="100000"/>
              </a:lnSpc>
              <a:spcBef>
                <a:spcPts val="365"/>
              </a:spcBef>
            </a:pPr>
            <a:r>
              <a:rPr sz="2300" dirty="0" smtClean="0">
                <a:solidFill>
                  <a:srgbClr val="00B050"/>
                </a:solidFill>
                <a:latin typeface="Wingdings 2"/>
                <a:cs typeface="Wingdings 2"/>
              </a:rPr>
              <a:t></a:t>
            </a:r>
            <a:r>
              <a:rPr sz="23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300" spc="-27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201</a:t>
            </a:r>
            <a:r>
              <a:rPr lang="en-US"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8</a:t>
            </a:r>
            <a:r>
              <a:rPr sz="2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–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J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3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201</a:t>
            </a:r>
            <a:r>
              <a:rPr lang="en-US" sz="2300" spc="-5" dirty="0">
                <a:solidFill>
                  <a:srgbClr val="3D3D3D"/>
                </a:solidFill>
                <a:latin typeface="Lucida Sans Unicode"/>
                <a:cs typeface="Lucida Sans Unicode"/>
              </a:rPr>
              <a:t>9</a:t>
            </a:r>
            <a:endParaRPr sz="2300" dirty="0">
              <a:latin typeface="Lucida Sans Unicode"/>
              <a:cs typeface="Lucida Sans Unicode"/>
            </a:endParaRPr>
          </a:p>
          <a:p>
            <a:pPr marL="652145" indent="-274320">
              <a:lnSpc>
                <a:spcPct val="100000"/>
              </a:lnSpc>
              <a:spcBef>
                <a:spcPts val="300"/>
              </a:spcBef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Fa</a:t>
            </a:r>
            <a:r>
              <a:rPr sz="2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3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201</a:t>
            </a:r>
            <a:r>
              <a:rPr lang="en-US" sz="2300" spc="-5" dirty="0">
                <a:solidFill>
                  <a:srgbClr val="3D3D3D"/>
                </a:solidFill>
                <a:latin typeface="Lucida Sans Unicode"/>
                <a:cs typeface="Lucida Sans Unicode"/>
              </a:rPr>
              <a:t>8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,</a:t>
            </a:r>
            <a:r>
              <a:rPr sz="2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pr</a:t>
            </a:r>
            <a:r>
              <a:rPr sz="2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2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201</a:t>
            </a:r>
            <a:r>
              <a:rPr lang="en-US" sz="2300" spc="-5" dirty="0">
                <a:solidFill>
                  <a:srgbClr val="3D3D3D"/>
                </a:solidFill>
                <a:latin typeface="Lucida Sans Unicode"/>
                <a:cs typeface="Lucida Sans Unicode"/>
              </a:rPr>
              <a:t>9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,</a:t>
            </a:r>
            <a:r>
              <a:rPr sz="2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&amp; </a:t>
            </a:r>
            <a:r>
              <a:rPr sz="2300" u="heavy" spc="-1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r>
              <a:rPr sz="2300" u="heavy" spc="-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umm</a:t>
            </a:r>
            <a:r>
              <a:rPr sz="2300" u="heavy" spc="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er</a:t>
            </a:r>
            <a:r>
              <a:rPr sz="2300" u="heavy" spc="-1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u="heavy" spc="-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201</a:t>
            </a:r>
            <a:r>
              <a:rPr lang="en-US" sz="2300" u="heavy" spc="-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9</a:t>
            </a:r>
            <a:endParaRPr lang="en-US" sz="2300" dirty="0">
              <a:latin typeface="Lucida Sans Unicode"/>
              <a:cs typeface="Lucida Sans Unicode"/>
            </a:endParaRPr>
          </a:p>
          <a:p>
            <a:pPr marL="652145" indent="-274320">
              <a:lnSpc>
                <a:spcPct val="100000"/>
              </a:lnSpc>
              <a:spcBef>
                <a:spcPts val="300"/>
              </a:spcBef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Use</a:t>
            </a:r>
            <a:r>
              <a:rPr sz="2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201</a:t>
            </a:r>
            <a:r>
              <a:rPr lang="en-US" sz="2300" spc="-5" dirty="0">
                <a:solidFill>
                  <a:srgbClr val="3D3D3D"/>
                </a:solidFill>
                <a:latin typeface="Lucida Sans Unicode"/>
                <a:cs typeface="Lucida Sans Unicode"/>
              </a:rPr>
              <a:t>6</a:t>
            </a:r>
            <a:r>
              <a:rPr sz="2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Inc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In</a:t>
            </a:r>
            <a:r>
              <a:rPr sz="2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or</a:t>
            </a:r>
            <a:r>
              <a:rPr sz="2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at</a:t>
            </a:r>
            <a:r>
              <a:rPr sz="2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on</a:t>
            </a:r>
            <a:endParaRPr sz="2300" dirty="0">
              <a:latin typeface="Lucida Sans Unicode"/>
              <a:cs typeface="Lucida Sans Unicode"/>
            </a:endParaRPr>
          </a:p>
          <a:p>
            <a:pPr>
              <a:lnSpc>
                <a:spcPts val="900"/>
              </a:lnSpc>
              <a:spcBef>
                <a:spcPts val="17"/>
              </a:spcBef>
            </a:pPr>
            <a:endParaRPr sz="9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466725">
              <a:lnSpc>
                <a:spcPct val="100000"/>
              </a:lnSpc>
            </a:pPr>
            <a:r>
              <a:rPr sz="11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ot</a:t>
            </a:r>
            <a:r>
              <a:rPr sz="11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5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:</a:t>
            </a:r>
            <a:r>
              <a:rPr sz="11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pply</a:t>
            </a:r>
            <a:r>
              <a:rPr sz="11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arly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5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pt</a:t>
            </a:r>
            <a:r>
              <a:rPr sz="11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im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1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z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1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o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pp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un</a:t>
            </a:r>
            <a:r>
              <a:rPr sz="115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ty</a:t>
            </a:r>
            <a:r>
              <a:rPr sz="11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to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be</a:t>
            </a:r>
            <a:r>
              <a:rPr sz="11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id</a:t>
            </a:r>
            <a:r>
              <a:rPr sz="11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1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 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1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150" spc="-5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‘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1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irst</a:t>
            </a:r>
            <a:r>
              <a:rPr sz="1150" spc="-5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50" spc="-5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1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irst</a:t>
            </a:r>
            <a:r>
              <a:rPr sz="1150" spc="-5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1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rv</a:t>
            </a:r>
            <a:r>
              <a:rPr sz="11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d’ </a:t>
            </a:r>
            <a:r>
              <a:rPr sz="11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fi</a:t>
            </a:r>
            <a:r>
              <a:rPr sz="11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1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1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ial</a:t>
            </a:r>
            <a:r>
              <a:rPr sz="1150" spc="-5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aid</a:t>
            </a:r>
            <a:endParaRPr sz="115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684" y="173735"/>
            <a:ext cx="8426194" cy="1139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739" y="988567"/>
            <a:ext cx="6031865" cy="4641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850" spc="30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z="850" spc="30" dirty="0" smtClean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My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.m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pa.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du</a:t>
            </a:r>
            <a:r>
              <a:rPr sz="130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300" spc="-15" dirty="0" smtClean="0">
                <a:solidFill>
                  <a:srgbClr val="3D3D3D"/>
                </a:solidFill>
                <a:latin typeface="Wingdings"/>
                <a:cs typeface="Wingdings"/>
              </a:rPr>
              <a:t></a:t>
            </a:r>
            <a:r>
              <a:rPr sz="1300" spc="9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tuden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enter</a:t>
            </a:r>
            <a:endParaRPr sz="1300" dirty="0">
              <a:latin typeface="Lucida Sans Unicode"/>
              <a:cs typeface="Lucida Sans Unicode"/>
            </a:endParaRPr>
          </a:p>
          <a:p>
            <a:pPr>
              <a:lnSpc>
                <a:spcPts val="900"/>
              </a:lnSpc>
              <a:spcBef>
                <a:spcPts val="23"/>
              </a:spcBef>
            </a:pPr>
            <a:endParaRPr sz="9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850" spc="30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z="850" spc="30" dirty="0" smtClean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Sc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hi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sz="1300" dirty="0">
              <a:latin typeface="Lucida Sans Unicode"/>
              <a:cs typeface="Lucida Sans Unicode"/>
            </a:endParaRPr>
          </a:p>
          <a:p>
            <a:pPr marL="652780" indent="-274320">
              <a:lnSpc>
                <a:spcPct val="100000"/>
              </a:lnSpc>
              <a:spcBef>
                <a:spcPts val="55"/>
              </a:spcBef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ma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ally</a:t>
            </a:r>
            <a:r>
              <a:rPr sz="11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cce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endParaRPr sz="1100" dirty="0">
              <a:latin typeface="Lucida Sans Unicode"/>
              <a:cs typeface="Lucida Sans Unicode"/>
            </a:endParaRPr>
          </a:p>
          <a:p>
            <a:pPr marL="652780" indent="-274320">
              <a:lnSpc>
                <a:spcPct val="100000"/>
              </a:lnSpc>
              <a:spcBef>
                <a:spcPts val="35"/>
              </a:spcBef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ward</a:t>
            </a:r>
            <a:r>
              <a:rPr sz="11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 r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ece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ipt</a:t>
            </a:r>
            <a:r>
              <a:rPr sz="11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ds</a:t>
            </a:r>
            <a:r>
              <a:rPr sz="11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th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ch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lars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ip</a:t>
            </a:r>
            <a:endParaRPr sz="1100" dirty="0">
              <a:latin typeface="Lucida Sans Unicode"/>
              <a:cs typeface="Lucida Sans Unicode"/>
            </a:endParaRPr>
          </a:p>
          <a:p>
            <a:pPr>
              <a:lnSpc>
                <a:spcPts val="800"/>
              </a:lnSpc>
              <a:spcBef>
                <a:spcPts val="44"/>
              </a:spcBef>
              <a:buClr>
                <a:srgbClr val="00B050"/>
              </a:buClr>
              <a:buFont typeface="Wingdings 2"/>
              <a:buChar char="·"/>
            </a:pPr>
            <a:endParaRPr sz="8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850" spc="30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z="850" spc="30" dirty="0" smtClean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Gr</a:t>
            </a:r>
            <a:r>
              <a:rPr sz="1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nt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sz="1300" dirty="0">
              <a:latin typeface="Lucida Sans Unicode"/>
              <a:cs typeface="Lucida Sans Unicode"/>
            </a:endParaRPr>
          </a:p>
          <a:p>
            <a:pPr marL="652780" indent="-274955">
              <a:lnSpc>
                <a:spcPct val="100000"/>
              </a:lnSpc>
              <a:spcBef>
                <a:spcPts val="55"/>
              </a:spcBef>
              <a:buClr>
                <a:srgbClr val="00B050"/>
              </a:buClr>
              <a:buFont typeface="Wingdings 2"/>
              <a:buChar char="·"/>
              <a:tabLst>
                <a:tab pos="652780" algn="l"/>
              </a:tabLst>
            </a:pP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ma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ally</a:t>
            </a:r>
            <a:r>
              <a:rPr sz="11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cce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endParaRPr sz="1100" dirty="0">
              <a:latin typeface="Lucida Sans Unicode"/>
              <a:cs typeface="Lucida Sans Unicode"/>
            </a:endParaRPr>
          </a:p>
          <a:p>
            <a:pPr marL="652780" indent="-274955">
              <a:lnSpc>
                <a:spcPct val="100000"/>
              </a:lnSpc>
              <a:spcBef>
                <a:spcPts val="35"/>
              </a:spcBef>
              <a:buClr>
                <a:srgbClr val="00B050"/>
              </a:buClr>
              <a:buFont typeface="Wingdings 2"/>
              <a:buChar char="·"/>
              <a:tabLst>
                <a:tab pos="652780" algn="l"/>
              </a:tabLst>
            </a:pPr>
            <a:r>
              <a:rPr sz="110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Do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q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ire</a:t>
            </a:r>
            <a:r>
              <a:rPr sz="110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ake</a:t>
            </a:r>
            <a:r>
              <a:rPr sz="11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ct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endParaRPr sz="1100" dirty="0">
              <a:latin typeface="Lucida Sans Unicode"/>
              <a:cs typeface="Lucida Sans Unicode"/>
            </a:endParaRPr>
          </a:p>
          <a:p>
            <a:pPr marL="652780" indent="-274955">
              <a:lnSpc>
                <a:spcPct val="100000"/>
              </a:lnSpc>
              <a:spcBef>
                <a:spcPts val="35"/>
              </a:spcBef>
              <a:buClr>
                <a:srgbClr val="00B050"/>
              </a:buClr>
              <a:buFont typeface="Wingdings 2"/>
              <a:buChar char="·"/>
              <a:tabLst>
                <a:tab pos="652780" algn="l"/>
              </a:tabLst>
            </a:pPr>
            <a:r>
              <a:rPr sz="110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llm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q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ir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ent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:</a:t>
            </a:r>
            <a:r>
              <a:rPr sz="11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ds</a:t>
            </a:r>
            <a:r>
              <a:rPr sz="11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ty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pe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ra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nt</a:t>
            </a:r>
            <a:endParaRPr sz="1100" dirty="0">
              <a:latin typeface="Lucida Sans Unicode"/>
              <a:cs typeface="Lucida Sans Unicode"/>
            </a:endParaRPr>
          </a:p>
          <a:p>
            <a:pPr marL="652780" indent="-274955">
              <a:lnSpc>
                <a:spcPct val="100000"/>
              </a:lnSpc>
              <a:spcBef>
                <a:spcPts val="35"/>
              </a:spcBef>
              <a:buClr>
                <a:srgbClr val="00B050"/>
              </a:buClr>
              <a:buFont typeface="Wingdings 2"/>
              <a:buChar char="·"/>
              <a:tabLst>
                <a:tab pos="652780" algn="l"/>
              </a:tabLst>
            </a:pPr>
            <a:r>
              <a:rPr sz="110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ll</a:t>
            </a:r>
            <a:r>
              <a:rPr sz="11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ra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is</a:t>
            </a:r>
            <a:r>
              <a:rPr sz="11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pr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ra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1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bas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1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llm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endParaRPr sz="1100" dirty="0">
              <a:latin typeface="Lucida Sans Unicode"/>
              <a:cs typeface="Lucida Sans Unicode"/>
            </a:endParaRPr>
          </a:p>
          <a:p>
            <a:pPr>
              <a:lnSpc>
                <a:spcPts val="950"/>
              </a:lnSpc>
              <a:spcBef>
                <a:spcPts val="2"/>
              </a:spcBef>
              <a:buClr>
                <a:srgbClr val="00B050"/>
              </a:buClr>
              <a:buFont typeface="Wingdings 2"/>
              <a:buChar char="·"/>
            </a:pPr>
            <a:endParaRPr sz="95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850" spc="30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z="850" spc="30" dirty="0" smtClean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1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sz="1300" dirty="0">
              <a:latin typeface="Lucida Sans Unicode"/>
              <a:cs typeface="Lucida Sans Unicode"/>
            </a:endParaRPr>
          </a:p>
          <a:p>
            <a:pPr marL="652780" indent="-274955">
              <a:lnSpc>
                <a:spcPct val="100000"/>
              </a:lnSpc>
              <a:spcBef>
                <a:spcPts val="55"/>
              </a:spcBef>
              <a:buClr>
                <a:srgbClr val="00B050"/>
              </a:buClr>
              <a:buFont typeface="Wingdings 2"/>
              <a:buChar char="·"/>
              <a:tabLst>
                <a:tab pos="652780" algn="l"/>
              </a:tabLst>
            </a:pP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cce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t/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ec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li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ne/Re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uc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endParaRPr sz="1100" dirty="0">
              <a:latin typeface="Lucida Sans Unicode"/>
              <a:cs typeface="Lucida Sans Unicode"/>
            </a:endParaRPr>
          </a:p>
          <a:p>
            <a:pPr marL="652780" indent="-274955">
              <a:lnSpc>
                <a:spcPct val="100000"/>
              </a:lnSpc>
              <a:spcBef>
                <a:spcPts val="35"/>
              </a:spcBef>
              <a:buClr>
                <a:srgbClr val="00B050"/>
              </a:buClr>
              <a:buFont typeface="Wingdings 2"/>
              <a:buChar char="·"/>
              <a:tabLst>
                <a:tab pos="652780" algn="l"/>
              </a:tabLst>
            </a:pP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an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nt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ra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nc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li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10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(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EC)</a:t>
            </a:r>
            <a:endParaRPr sz="1100" dirty="0">
              <a:latin typeface="Lucida Sans Unicode"/>
              <a:cs typeface="Lucida Sans Unicode"/>
            </a:endParaRPr>
          </a:p>
          <a:p>
            <a:pPr marL="652780" indent="-274955">
              <a:lnSpc>
                <a:spcPct val="100000"/>
              </a:lnSpc>
              <a:spcBef>
                <a:spcPts val="35"/>
              </a:spcBef>
              <a:buClr>
                <a:srgbClr val="00B050"/>
              </a:buClr>
              <a:buFont typeface="Wingdings 2"/>
              <a:buChar char="·"/>
              <a:tabLst>
                <a:tab pos="652780" algn="l"/>
              </a:tabLst>
            </a:pP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as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 Pr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miss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ry</a:t>
            </a:r>
            <a:r>
              <a:rPr sz="11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(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PN)</a:t>
            </a:r>
            <a:endParaRPr sz="1100" dirty="0">
              <a:latin typeface="Lucida Sans Unicode"/>
              <a:cs typeface="Lucida Sans Unicode"/>
            </a:endParaRPr>
          </a:p>
          <a:p>
            <a:pPr marL="652780" indent="-274955">
              <a:lnSpc>
                <a:spcPct val="100000"/>
              </a:lnSpc>
              <a:spcBef>
                <a:spcPts val="35"/>
              </a:spcBef>
              <a:buClr>
                <a:srgbClr val="00B050"/>
              </a:buClr>
              <a:buFont typeface="Wingdings 2"/>
              <a:buChar char="·"/>
              <a:tabLst>
                <a:tab pos="652780" algn="l"/>
              </a:tabLst>
            </a:pPr>
            <a:r>
              <a:rPr sz="110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llm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q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ir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ent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:</a:t>
            </a:r>
            <a:r>
              <a:rPr sz="11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≥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6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c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dit</a:t>
            </a:r>
            <a:r>
              <a:rPr sz="110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rs</a:t>
            </a:r>
            <a:endParaRPr sz="1100" dirty="0">
              <a:latin typeface="Lucida Sans Unicode"/>
              <a:cs typeface="Lucida Sans Unicode"/>
            </a:endParaRPr>
          </a:p>
          <a:p>
            <a:pPr>
              <a:lnSpc>
                <a:spcPts val="950"/>
              </a:lnSpc>
              <a:spcBef>
                <a:spcPts val="2"/>
              </a:spcBef>
              <a:buClr>
                <a:srgbClr val="00B050"/>
              </a:buClr>
              <a:buFont typeface="Wingdings 2"/>
              <a:buChar char="·"/>
            </a:pPr>
            <a:endParaRPr sz="95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850" spc="30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z="850" spc="30" dirty="0" smtClean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Fin</a:t>
            </a:r>
            <a:r>
              <a:rPr sz="1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30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&gt;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dire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ct</a:t>
            </a:r>
            <a:r>
              <a:rPr sz="1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x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pens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sz="1300" dirty="0">
              <a:latin typeface="Lucida Sans Unicode"/>
              <a:cs typeface="Lucida Sans Unicode"/>
            </a:endParaRPr>
          </a:p>
          <a:p>
            <a:pPr marL="652780" indent="-274955">
              <a:lnSpc>
                <a:spcPct val="100000"/>
              </a:lnSpc>
              <a:spcBef>
                <a:spcPts val="40"/>
              </a:spcBef>
              <a:buClr>
                <a:srgbClr val="00B050"/>
              </a:buClr>
              <a:buFont typeface="Wingdings 2"/>
              <a:buChar char="·"/>
              <a:tabLst>
                <a:tab pos="652780" algn="l"/>
              </a:tabLst>
            </a:pPr>
            <a:r>
              <a:rPr sz="110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ld</a:t>
            </a:r>
            <a:r>
              <a:rPr sz="11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in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c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lass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sz="1100" dirty="0">
              <a:latin typeface="Lucida Sans Unicode"/>
              <a:cs typeface="Lucida Sans Unicode"/>
            </a:endParaRPr>
          </a:p>
          <a:p>
            <a:pPr marL="652780" indent="-274955">
              <a:lnSpc>
                <a:spcPct val="100000"/>
              </a:lnSpc>
              <a:spcBef>
                <a:spcPts val="35"/>
              </a:spcBef>
              <a:buClr>
                <a:srgbClr val="00B050"/>
              </a:buClr>
              <a:buFont typeface="Wingdings 2"/>
              <a:buChar char="·"/>
              <a:tabLst>
                <a:tab pos="652780" algn="l"/>
              </a:tabLst>
            </a:pP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 </a:t>
            </a:r>
            <a:endParaRPr sz="1100" dirty="0">
              <a:latin typeface="Lucida Sans Unicode"/>
              <a:cs typeface="Lucida Sans Unicode"/>
            </a:endParaRPr>
          </a:p>
          <a:p>
            <a:pPr marL="652780" indent="-274955">
              <a:lnSpc>
                <a:spcPct val="100000"/>
              </a:lnSpc>
              <a:spcBef>
                <a:spcPts val="35"/>
              </a:spcBef>
              <a:buClr>
                <a:srgbClr val="00B050"/>
              </a:buClr>
              <a:buFont typeface="Wingdings 2"/>
              <a:buChar char="·"/>
              <a:tabLst>
                <a:tab pos="652780" algn="l"/>
              </a:tabLst>
            </a:pPr>
            <a:r>
              <a:rPr sz="110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B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k</a:t>
            </a:r>
            <a:r>
              <a:rPr sz="11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dva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nc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(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pt</a:t>
            </a:r>
            <a:r>
              <a:rPr sz="11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n/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pt</a:t>
            </a:r>
            <a:r>
              <a:rPr sz="11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ut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)</a:t>
            </a:r>
            <a:endParaRPr sz="1100" dirty="0">
              <a:latin typeface="Lucida Sans Unicode"/>
              <a:cs typeface="Lucida Sans Unicode"/>
            </a:endParaRPr>
          </a:p>
          <a:p>
            <a:pPr marL="652780" indent="-274955">
              <a:lnSpc>
                <a:spcPct val="100000"/>
              </a:lnSpc>
              <a:spcBef>
                <a:spcPts val="35"/>
              </a:spcBef>
              <a:buClr>
                <a:srgbClr val="00B050"/>
              </a:buClr>
              <a:buFont typeface="Wingdings 2"/>
              <a:buChar char="·"/>
              <a:tabLst>
                <a:tab pos="652780" algn="l"/>
              </a:tabLst>
            </a:pPr>
            <a:r>
              <a:rPr sz="110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dy</a:t>
            </a:r>
            <a:r>
              <a:rPr sz="11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br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ad</a:t>
            </a:r>
            <a:r>
              <a:rPr sz="11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Da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1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– Diff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1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fr</a:t>
            </a:r>
            <a:r>
              <a:rPr sz="11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1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fi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al</a:t>
            </a:r>
            <a:r>
              <a:rPr sz="11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aid</a:t>
            </a:r>
            <a:r>
              <a:rPr sz="11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disb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rs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en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da</a:t>
            </a:r>
            <a:r>
              <a:rPr sz="11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1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sz="1100" dirty="0">
              <a:latin typeface="Lucida Sans Unicode"/>
              <a:cs typeface="Lucida Sans Unicode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endParaRPr sz="13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  <a:tabLst>
                <a:tab pos="286385" algn="l"/>
              </a:tabLst>
            </a:pPr>
            <a:r>
              <a:rPr sz="850" spc="30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z="850" spc="30" dirty="0" smtClean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Fin</a:t>
            </a:r>
            <a:r>
              <a:rPr sz="1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30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3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lang="en-US" sz="13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Important Dates</a:t>
            </a:r>
          </a:p>
          <a:p>
            <a:pPr marL="755650" lvl="1" indent="-285750">
              <a:spcBef>
                <a:spcPts val="80"/>
              </a:spcBef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13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www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.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m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es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a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cc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.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e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d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u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/f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i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n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a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n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c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i</a:t>
            </a:r>
            <a:r>
              <a:rPr sz="1300" spc="-2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a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l</a:t>
            </a:r>
            <a:r>
              <a:rPr sz="1300" spc="-2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-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a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i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d</a:t>
            </a:r>
            <a:r>
              <a:rPr sz="1300" spc="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/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i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m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p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o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r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t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a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n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t</a:t>
            </a:r>
            <a:r>
              <a:rPr sz="1300" spc="-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-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da</a:t>
            </a:r>
            <a:r>
              <a:rPr sz="1300" spc="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t</a:t>
            </a:r>
            <a:r>
              <a:rPr sz="1300" spc="-15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e</a:t>
            </a:r>
            <a:r>
              <a:rPr sz="1300" spc="-10" dirty="0" smtClean="0">
                <a:solidFill>
                  <a:srgbClr val="3D3D3D"/>
                </a:solidFill>
                <a:latin typeface="Lucida Sans Unicode"/>
                <a:cs typeface="Lucida Sans Unicode"/>
                <a:hlinkClick r:id="rId3"/>
              </a:rPr>
              <a:t>s</a:t>
            </a:r>
            <a:endParaRPr sz="13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3854" y="2442212"/>
            <a:ext cx="1768927" cy="1654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143255"/>
            <a:ext cx="8337801" cy="1030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5707" y="1371091"/>
            <a:ext cx="990597" cy="99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838200"/>
            <a:ext cx="7848600" cy="5791200"/>
          </a:xfrm>
          <a:custGeom>
            <a:avLst/>
            <a:gdLst/>
            <a:ahLst/>
            <a:cxnLst/>
            <a:rect l="l" t="t" r="r" b="b"/>
            <a:pathLst>
              <a:path w="7848600" h="5791200">
                <a:moveTo>
                  <a:pt x="0" y="0"/>
                </a:moveTo>
                <a:lnTo>
                  <a:pt x="7848600" y="0"/>
                </a:lnTo>
                <a:lnTo>
                  <a:pt x="7848600" y="5791200"/>
                </a:lnTo>
                <a:lnTo>
                  <a:pt x="0" y="5791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B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847852"/>
            <a:ext cx="5654675" cy="652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z="135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 </a:t>
            </a:r>
            <a:r>
              <a:rPr sz="1350" spc="-7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la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ip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,</a:t>
            </a:r>
            <a:r>
              <a:rPr sz="20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,</a:t>
            </a:r>
            <a:r>
              <a:rPr sz="20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20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on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0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sz="2000">
              <a:latin typeface="Lucida Sans Unicode"/>
              <a:cs typeface="Lucida Sans Unicode"/>
            </a:endParaRPr>
          </a:p>
          <a:p>
            <a:pPr marL="652780" indent="-273050">
              <a:lnSpc>
                <a:spcPct val="100000"/>
              </a:lnSpc>
              <a:spcBef>
                <a:spcPts val="320"/>
              </a:spcBef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8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wa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rd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-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min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sti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ul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ti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ons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1702815"/>
            <a:ext cx="6811645" cy="4681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65760" algn="l"/>
              </a:tabLst>
            </a:pPr>
            <a:r>
              <a:rPr sz="1350" dirty="0" smtClean="0">
                <a:solidFill>
                  <a:srgbClr val="00B050"/>
                </a:solidFill>
                <a:latin typeface="Wingdings"/>
                <a:cs typeface="Wingdings"/>
              </a:rPr>
              <a:t></a:t>
            </a:r>
            <a:r>
              <a:rPr sz="1350" dirty="0" smtClean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de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0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,</a:t>
            </a:r>
            <a:r>
              <a:rPr sz="20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ed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era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20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W</a:t>
            </a:r>
            <a:r>
              <a:rPr sz="20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k</a:t>
            </a:r>
            <a:r>
              <a:rPr sz="20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,</a:t>
            </a:r>
            <a:r>
              <a:rPr sz="20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&amp;</a:t>
            </a:r>
            <a:r>
              <a:rPr sz="20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L</a:t>
            </a:r>
            <a:r>
              <a:rPr sz="20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20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20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20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sz="2000" dirty="0">
              <a:latin typeface="Lucida Sans Unicode"/>
              <a:cs typeface="Lucida Sans Unicode"/>
            </a:endParaRPr>
          </a:p>
          <a:p>
            <a:pPr marL="652780" indent="-273050">
              <a:lnSpc>
                <a:spcPct val="100000"/>
              </a:lnSpc>
              <a:spcBef>
                <a:spcPts val="330"/>
              </a:spcBef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Sa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sf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ac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tor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1800" spc="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ca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800" spc="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ro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 (S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P)</a:t>
            </a:r>
            <a:endParaRPr sz="1800" dirty="0">
              <a:latin typeface="Lucida Sans Unicode"/>
              <a:cs typeface="Lucida Sans Unicode"/>
            </a:endParaRPr>
          </a:p>
          <a:p>
            <a:pPr marL="652780" indent="-273050">
              <a:lnSpc>
                <a:spcPct val="100000"/>
              </a:lnSpc>
              <a:spcBef>
                <a:spcPts val="300"/>
              </a:spcBef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va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at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th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e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ac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st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endParaRPr sz="1800" dirty="0">
              <a:latin typeface="Lucida Sans Unicode"/>
              <a:cs typeface="Lucida Sans Unicode"/>
            </a:endParaRPr>
          </a:p>
          <a:p>
            <a:pPr marL="652780" indent="-273050">
              <a:lnSpc>
                <a:spcPct val="100000"/>
              </a:lnSpc>
              <a:spcBef>
                <a:spcPts val="300"/>
              </a:spcBef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80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q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ui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nts</a:t>
            </a:r>
            <a:endParaRPr sz="1800" dirty="0">
              <a:latin typeface="Lucida Sans Unicode"/>
              <a:cs typeface="Lucida Sans Unicode"/>
            </a:endParaRPr>
          </a:p>
          <a:p>
            <a:pPr marL="652780" indent="-273050">
              <a:lnSpc>
                <a:spcPct val="100000"/>
              </a:lnSpc>
              <a:spcBef>
                <a:spcPts val="330"/>
              </a:spcBef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Gra</a:t>
            </a:r>
            <a:r>
              <a:rPr sz="16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6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Po</a:t>
            </a:r>
            <a:r>
              <a:rPr sz="16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6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6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6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Me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ur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t:</a:t>
            </a:r>
            <a:endParaRPr sz="1600" dirty="0">
              <a:latin typeface="Lucida Sans Unicode"/>
              <a:cs typeface="Lucida Sans Unicode"/>
            </a:endParaRPr>
          </a:p>
          <a:p>
            <a:pPr>
              <a:lnSpc>
                <a:spcPts val="550"/>
              </a:lnSpc>
              <a:spcBef>
                <a:spcPts val="46"/>
              </a:spcBef>
              <a:buClr>
                <a:srgbClr val="00B050"/>
              </a:buClr>
              <a:buFont typeface="Wingdings 2"/>
              <a:buChar char="·"/>
            </a:pPr>
            <a:endParaRPr sz="550" dirty="0"/>
          </a:p>
          <a:p>
            <a:pPr marL="1534795">
              <a:lnSpc>
                <a:spcPct val="100000"/>
              </a:lnSpc>
              <a:tabLst>
                <a:tab pos="4050665" algn="l"/>
              </a:tabLst>
            </a:pPr>
            <a:r>
              <a:rPr sz="1400" u="sng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400" u="sng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ot</a:t>
            </a:r>
            <a:r>
              <a:rPr sz="1400" u="sng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400" u="sng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400" u="sng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u="sng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Cr</a:t>
            </a:r>
            <a:r>
              <a:rPr sz="1400" u="sng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400" u="sng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dits</a:t>
            </a:r>
            <a:r>
              <a:rPr sz="1400" u="sng" spc="-5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u="sng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Att</a:t>
            </a:r>
            <a:r>
              <a:rPr sz="1400" u="sng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em</a:t>
            </a:r>
            <a:r>
              <a:rPr sz="1400" u="sng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pt</a:t>
            </a:r>
            <a:r>
              <a:rPr sz="1400" u="sng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400" u="sng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	</a:t>
            </a:r>
            <a:r>
              <a:rPr sz="1400" u="sng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Mini</a:t>
            </a:r>
            <a:r>
              <a:rPr sz="1400" u="sng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400" u="sng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um</a:t>
            </a:r>
            <a:r>
              <a:rPr sz="1400" u="sng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u="sng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CGPA</a:t>
            </a:r>
            <a:endParaRPr sz="1400" dirty="0">
              <a:latin typeface="Lucida Sans Unicode"/>
              <a:cs typeface="Lucida Sans Unicode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 dirty="0"/>
          </a:p>
          <a:p>
            <a:pPr marL="1871980">
              <a:lnSpc>
                <a:spcPct val="100000"/>
              </a:lnSpc>
            </a:pPr>
            <a:r>
              <a:rPr sz="140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≤15.75....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1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60</a:t>
            </a:r>
            <a:endParaRPr sz="1400" dirty="0">
              <a:latin typeface="Lucida Sans Unicode"/>
              <a:cs typeface="Lucida Sans Unicode"/>
            </a:endParaRPr>
          </a:p>
          <a:p>
            <a:pPr marL="1816735">
              <a:lnSpc>
                <a:spcPct val="100000"/>
              </a:lnSpc>
              <a:spcBef>
                <a:spcPts val="445"/>
              </a:spcBef>
            </a:pPr>
            <a:r>
              <a:rPr sz="140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16-30.75...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.1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75</a:t>
            </a:r>
            <a:endParaRPr sz="1400" dirty="0">
              <a:latin typeface="Lucida Sans Unicode"/>
              <a:cs typeface="Lucida Sans Unicode"/>
            </a:endParaRPr>
          </a:p>
          <a:p>
            <a:pPr marL="1816735">
              <a:lnSpc>
                <a:spcPct val="100000"/>
              </a:lnSpc>
              <a:spcBef>
                <a:spcPts val="300"/>
              </a:spcBef>
            </a:pPr>
            <a:r>
              <a:rPr sz="140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3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1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-45.75...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.1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90</a:t>
            </a:r>
            <a:endParaRPr sz="1400" dirty="0">
              <a:latin typeface="Lucida Sans Unicode"/>
              <a:cs typeface="Lucida Sans Unicode"/>
            </a:endParaRPr>
          </a:p>
          <a:p>
            <a:pPr marL="1816735">
              <a:lnSpc>
                <a:spcPct val="100000"/>
              </a:lnSpc>
              <a:spcBef>
                <a:spcPts val="465"/>
              </a:spcBef>
            </a:pPr>
            <a:r>
              <a:rPr sz="140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46+....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..</a:t>
            </a:r>
            <a:r>
              <a:rPr sz="140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2.00</a:t>
            </a:r>
            <a:endParaRPr sz="1400" dirty="0">
              <a:latin typeface="Lucida Sans Unicode"/>
              <a:cs typeface="Lucida Sans Unicode"/>
            </a:endParaRPr>
          </a:p>
          <a:p>
            <a:pPr marL="652780" indent="-273050">
              <a:lnSpc>
                <a:spcPct val="100000"/>
              </a:lnSpc>
              <a:spcBef>
                <a:spcPts val="340"/>
              </a:spcBef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6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6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6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re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ss</a:t>
            </a:r>
            <a:r>
              <a:rPr sz="16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6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Me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6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re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endParaRPr sz="1600" dirty="0">
              <a:latin typeface="Lucida Sans Unicode"/>
              <a:cs typeface="Lucida Sans Unicode"/>
            </a:endParaRPr>
          </a:p>
          <a:p>
            <a:pPr marL="871855" lvl="1" indent="-183515">
              <a:lnSpc>
                <a:spcPct val="100000"/>
              </a:lnSpc>
              <a:spcBef>
                <a:spcPts val="425"/>
              </a:spcBef>
              <a:buClr>
                <a:srgbClr val="00843C"/>
              </a:buClr>
              <a:buFont typeface="Wingdings 2"/>
              <a:buChar char="·"/>
              <a:tabLst>
                <a:tab pos="871855" algn="l"/>
              </a:tabLst>
            </a:pP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Must</a:t>
            </a:r>
            <a:r>
              <a:rPr sz="14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succ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ss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4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4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140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co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pl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te</a:t>
            </a:r>
            <a:r>
              <a:rPr sz="1400" spc="-5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at</a:t>
            </a:r>
            <a:r>
              <a:rPr sz="14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ast</a:t>
            </a:r>
            <a:r>
              <a:rPr sz="14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66.7%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of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cr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dit</a:t>
            </a:r>
            <a:r>
              <a:rPr sz="14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hours</a:t>
            </a:r>
            <a:r>
              <a:rPr sz="14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att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em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pt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endParaRPr sz="1400" dirty="0">
              <a:latin typeface="Lucida Sans Unicode"/>
              <a:cs typeface="Lucida Sans Unicode"/>
            </a:endParaRPr>
          </a:p>
          <a:p>
            <a:pPr lvl="1">
              <a:lnSpc>
                <a:spcPts val="1100"/>
              </a:lnSpc>
              <a:spcBef>
                <a:spcPts val="56"/>
              </a:spcBef>
              <a:buClr>
                <a:srgbClr val="00843C"/>
              </a:buClr>
              <a:buFont typeface="Wingdings 2"/>
              <a:buChar char="·"/>
            </a:pPr>
            <a:endParaRPr sz="1100" dirty="0"/>
          </a:p>
          <a:p>
            <a:pPr marL="652780" indent="-273050">
              <a:lnSpc>
                <a:spcPct val="100000"/>
              </a:lnSpc>
              <a:buClr>
                <a:srgbClr val="00B050"/>
              </a:buClr>
              <a:buFont typeface="Wingdings 2"/>
              <a:buChar char="·"/>
              <a:tabLst>
                <a:tab pos="652145" algn="l"/>
              </a:tabLst>
            </a:pPr>
            <a:r>
              <a:rPr sz="16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6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x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im</a:t>
            </a:r>
            <a:r>
              <a:rPr sz="16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60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6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im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Fr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ame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(</a:t>
            </a:r>
            <a:r>
              <a:rPr sz="16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MT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)</a:t>
            </a:r>
            <a:r>
              <a:rPr sz="16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6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Me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6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re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6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6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endParaRPr sz="1600" dirty="0">
              <a:latin typeface="Lucida Sans Unicode"/>
              <a:cs typeface="Lucida Sans Unicode"/>
            </a:endParaRPr>
          </a:p>
          <a:p>
            <a:pPr marL="871855" lvl="1" indent="-183515">
              <a:lnSpc>
                <a:spcPct val="100000"/>
              </a:lnSpc>
              <a:spcBef>
                <a:spcPts val="425"/>
              </a:spcBef>
              <a:buClr>
                <a:srgbClr val="00843C"/>
              </a:buClr>
              <a:buFont typeface="Wingdings 2"/>
              <a:buChar char="·"/>
              <a:tabLst>
                <a:tab pos="871855" algn="l"/>
              </a:tabLst>
            </a:pP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Must</a:t>
            </a:r>
            <a:r>
              <a:rPr sz="14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not</a:t>
            </a:r>
            <a:r>
              <a:rPr sz="14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xc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ee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40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150%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of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the</a:t>
            </a:r>
            <a:r>
              <a:rPr sz="14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cr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dit</a:t>
            </a:r>
            <a:r>
              <a:rPr sz="140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hours</a:t>
            </a:r>
            <a:r>
              <a:rPr sz="14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quir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400" spc="-5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or</a:t>
            </a:r>
            <a:r>
              <a:rPr sz="14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y</a:t>
            </a:r>
            <a:r>
              <a:rPr sz="14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our program</a:t>
            </a:r>
            <a:endParaRPr sz="1400" dirty="0">
              <a:latin typeface="Lucida Sans Unicode"/>
              <a:cs typeface="Lucida Sans Unicode"/>
            </a:endParaRPr>
          </a:p>
          <a:p>
            <a:pPr>
              <a:lnSpc>
                <a:spcPts val="900"/>
              </a:lnSpc>
              <a:spcBef>
                <a:spcPts val="49"/>
              </a:spcBef>
            </a:pPr>
            <a:endParaRPr sz="900" dirty="0"/>
          </a:p>
          <a:p>
            <a:pPr marL="3227705" marR="42545" indent="-990600">
              <a:lnSpc>
                <a:spcPct val="126699"/>
              </a:lnSpc>
            </a:pPr>
            <a:r>
              <a:rPr sz="1050" spc="-5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0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:</a:t>
            </a:r>
            <a:r>
              <a:rPr sz="105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0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 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he </a:t>
            </a:r>
            <a:r>
              <a:rPr sz="10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fi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nan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0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ial</a:t>
            </a:r>
            <a:r>
              <a:rPr sz="10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aid</a:t>
            </a:r>
            <a:r>
              <a:rPr sz="10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0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ffi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0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v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lop a</a:t>
            </a:r>
            <a:r>
              <a:rPr sz="10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b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tt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05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un</a:t>
            </a:r>
            <a:r>
              <a:rPr sz="10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an</a:t>
            </a:r>
            <a:r>
              <a:rPr sz="10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0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05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of</a:t>
            </a:r>
            <a:r>
              <a:rPr sz="10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he</a:t>
            </a:r>
            <a:r>
              <a:rPr sz="105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fi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nan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0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ial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aid</a:t>
            </a:r>
            <a:r>
              <a:rPr sz="105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se</a:t>
            </a:r>
            <a:r>
              <a:rPr sz="10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q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es</a:t>
            </a:r>
            <a:r>
              <a:rPr sz="10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,</a:t>
            </a:r>
            <a:r>
              <a:rPr sz="105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rior</a:t>
            </a:r>
            <a:r>
              <a:rPr sz="105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05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ro</a:t>
            </a:r>
            <a:r>
              <a:rPr sz="1050" spc="-4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pp</a:t>
            </a:r>
            <a:r>
              <a:rPr sz="10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g</a:t>
            </a:r>
            <a:r>
              <a:rPr sz="10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05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050" spc="-3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cla</a:t>
            </a:r>
            <a:r>
              <a:rPr sz="1050" spc="-4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05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endParaRPr sz="105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736"/>
            <a:ext cx="8608059" cy="457264"/>
          </a:xfrm>
        </p:spPr>
        <p:txBody>
          <a:bodyPr/>
          <a:lstStyle/>
          <a:p>
            <a:r>
              <a:rPr lang="en-US" dirty="0" smtClean="0"/>
              <a:t>How Financial Aid Works for Summer!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be pursuing degree with MCC to obtain Federal Financial Aid </a:t>
            </a:r>
          </a:p>
          <a:p>
            <a:r>
              <a:rPr lang="en-US" dirty="0" smtClean="0"/>
              <a:t>If you are just taking summer courses for the study abroad program, what can I do for funding? </a:t>
            </a:r>
          </a:p>
          <a:p>
            <a:r>
              <a:rPr lang="en-US" dirty="0" smtClean="0"/>
              <a:t>How is summer financial aid viewed at MCC?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4016" y="311416"/>
            <a:ext cx="5145084" cy="407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1978" y="4660392"/>
            <a:ext cx="7091045" cy="1130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38680" marR="2138680" indent="802640">
              <a:lnSpc>
                <a:spcPct val="100000"/>
              </a:lnSpc>
            </a:pP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Cont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act</a:t>
            </a:r>
            <a:r>
              <a:rPr sz="1800" spc="-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Pho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:</a:t>
            </a:r>
            <a:r>
              <a:rPr sz="18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1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-855-622-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2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332</a:t>
            </a:r>
            <a:endParaRPr sz="1800" dirty="0">
              <a:latin typeface="Lucida Sans Unicode"/>
              <a:cs typeface="Lucida Sans Unicode"/>
            </a:endParaRPr>
          </a:p>
          <a:p>
            <a:pPr marR="0" algn="ctr">
              <a:lnSpc>
                <a:spcPct val="100000"/>
              </a:lnSpc>
            </a:pP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8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il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: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u="sng" spc="-15" dirty="0" smtClean="0">
                <a:solidFill>
                  <a:srgbClr val="79FFB6"/>
                </a:solidFill>
                <a:latin typeface="Lucida Sans Unicode"/>
                <a:cs typeface="Lucida Sans Unicode"/>
                <a:hlinkClick r:id="rId3"/>
              </a:rPr>
              <a:t>f</a:t>
            </a:r>
            <a:r>
              <a:rPr sz="1800" u="sng" spc="-5" dirty="0" smtClean="0">
                <a:solidFill>
                  <a:srgbClr val="79FFB6"/>
                </a:solidFill>
                <a:latin typeface="Lucida Sans Unicode"/>
                <a:cs typeface="Lucida Sans Unicode"/>
                <a:hlinkClick r:id="rId3"/>
              </a:rPr>
              <a:t>i</a:t>
            </a:r>
            <a:r>
              <a:rPr sz="1800" u="sng" spc="-20" dirty="0" smtClean="0">
                <a:solidFill>
                  <a:srgbClr val="79FFB6"/>
                </a:solidFill>
                <a:latin typeface="Lucida Sans Unicode"/>
                <a:cs typeface="Lucida Sans Unicode"/>
                <a:hlinkClick r:id="rId3"/>
              </a:rPr>
              <a:t>n</a:t>
            </a:r>
            <a:r>
              <a:rPr sz="1800" u="sng" spc="0" dirty="0" smtClean="0">
                <a:solidFill>
                  <a:srgbClr val="79FFB6"/>
                </a:solidFill>
                <a:latin typeface="Lucida Sans Unicode"/>
                <a:cs typeface="Lucida Sans Unicode"/>
                <a:hlinkClick r:id="rId3"/>
              </a:rPr>
              <a:t>a</a:t>
            </a:r>
            <a:r>
              <a:rPr sz="1800" u="sng" spc="-5" dirty="0" smtClean="0">
                <a:solidFill>
                  <a:srgbClr val="79FFB6"/>
                </a:solidFill>
                <a:latin typeface="Lucida Sans Unicode"/>
                <a:cs typeface="Lucida Sans Unicode"/>
                <a:hlinkClick r:id="rId3"/>
              </a:rPr>
              <a:t>id</a:t>
            </a:r>
            <a:r>
              <a:rPr sz="1800" u="sng" spc="0" dirty="0" smtClean="0">
                <a:solidFill>
                  <a:srgbClr val="79FFB6"/>
                </a:solidFill>
                <a:latin typeface="Lucida Sans Unicode"/>
                <a:cs typeface="Lucida Sans Unicode"/>
                <a:hlinkClick r:id="rId3"/>
              </a:rPr>
              <a:t>@</a:t>
            </a:r>
            <a:r>
              <a:rPr sz="1800" u="sng" spc="-25" dirty="0" smtClean="0">
                <a:solidFill>
                  <a:srgbClr val="79FFB6"/>
                </a:solidFill>
                <a:latin typeface="Lucida Sans Unicode"/>
                <a:cs typeface="Lucida Sans Unicode"/>
                <a:hlinkClick r:id="rId3"/>
              </a:rPr>
              <a:t>m</a:t>
            </a:r>
            <a:r>
              <a:rPr sz="1800" u="sng" spc="5" dirty="0" smtClean="0">
                <a:solidFill>
                  <a:srgbClr val="79FFB6"/>
                </a:solidFill>
                <a:latin typeface="Lucida Sans Unicode"/>
                <a:cs typeface="Lucida Sans Unicode"/>
                <a:hlinkClick r:id="rId3"/>
              </a:rPr>
              <a:t>e</a:t>
            </a:r>
            <a:r>
              <a:rPr sz="1800" u="sng" spc="-10" dirty="0" smtClean="0">
                <a:solidFill>
                  <a:srgbClr val="79FFB6"/>
                </a:solidFill>
                <a:latin typeface="Lucida Sans Unicode"/>
                <a:cs typeface="Lucida Sans Unicode"/>
                <a:hlinkClick r:id="rId3"/>
              </a:rPr>
              <a:t>s</a:t>
            </a:r>
            <a:r>
              <a:rPr sz="1800" u="sng" spc="0" dirty="0" smtClean="0">
                <a:solidFill>
                  <a:srgbClr val="79FFB6"/>
                </a:solidFill>
                <a:latin typeface="Lucida Sans Unicode"/>
                <a:cs typeface="Lucida Sans Unicode"/>
                <a:hlinkClick r:id="rId3"/>
              </a:rPr>
              <a:t>acc</a:t>
            </a:r>
            <a:r>
              <a:rPr sz="1800" u="sng" spc="-10" dirty="0" smtClean="0">
                <a:solidFill>
                  <a:srgbClr val="79FFB6"/>
                </a:solidFill>
                <a:latin typeface="Lucida Sans Unicode"/>
                <a:cs typeface="Lucida Sans Unicode"/>
                <a:hlinkClick r:id="rId3"/>
              </a:rPr>
              <a:t>.</a:t>
            </a:r>
            <a:r>
              <a:rPr sz="1800" u="sng" spc="0" dirty="0" smtClean="0">
                <a:solidFill>
                  <a:srgbClr val="79FFB6"/>
                </a:solidFill>
                <a:latin typeface="Lucida Sans Unicode"/>
                <a:cs typeface="Lucida Sans Unicode"/>
                <a:hlinkClick r:id="rId3"/>
              </a:rPr>
              <a:t>e</a:t>
            </a:r>
            <a:r>
              <a:rPr sz="1800" u="sng" spc="-5" dirty="0" smtClean="0">
                <a:solidFill>
                  <a:srgbClr val="79FFB6"/>
                </a:solidFill>
                <a:latin typeface="Lucida Sans Unicode"/>
                <a:cs typeface="Lucida Sans Unicode"/>
                <a:hlinkClick r:id="rId3"/>
              </a:rPr>
              <a:t>d</a:t>
            </a:r>
            <a:r>
              <a:rPr sz="1800" u="sng" spc="-15" dirty="0" smtClean="0">
                <a:solidFill>
                  <a:srgbClr val="79FFB6"/>
                </a:solidFill>
                <a:latin typeface="Lucida Sans Unicode"/>
                <a:cs typeface="Lucida Sans Unicode"/>
                <a:hlinkClick r:id="rId3"/>
              </a:rPr>
              <a:t>u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</a:t>
            </a:r>
            <a:r>
              <a:rPr sz="18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ur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:</a:t>
            </a:r>
            <a:r>
              <a:rPr sz="1800" spc="-2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Mon.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-T</a:t>
            </a:r>
            <a:r>
              <a:rPr sz="1800" spc="-2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hu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800" spc="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8a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m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–</a:t>
            </a:r>
            <a:r>
              <a:rPr lang="en-US"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6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pm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; 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F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ri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</a:t>
            </a:r>
            <a:r>
              <a:rPr sz="1800" spc="3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10am–5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pm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; C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lo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</a:t>
            </a:r>
            <a:r>
              <a:rPr sz="1800" spc="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d</a:t>
            </a:r>
            <a:r>
              <a:rPr sz="1800" spc="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800" spc="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Sa</a:t>
            </a:r>
            <a:r>
              <a:rPr sz="1800" spc="-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t</a:t>
            </a:r>
            <a:r>
              <a:rPr sz="1800" spc="-10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.-S</a:t>
            </a:r>
            <a:r>
              <a:rPr sz="1800" spc="-15" dirty="0" smtClean="0">
                <a:solidFill>
                  <a:srgbClr val="3D3D3D"/>
                </a:solidFill>
                <a:latin typeface="Lucida Sans Unicode"/>
                <a:cs typeface="Lucida Sans Unicode"/>
              </a:rPr>
              <a:t>un.</a:t>
            </a:r>
            <a:endParaRPr sz="1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13150</TotalTime>
  <Words>283</Words>
  <Application>Microsoft Office PowerPoint</Application>
  <PresentationFormat>On-screen Show (4:3)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Sans Unicode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 Annually (beginning October 1st)</vt:lpstr>
      <vt:lpstr>PowerPoint Presentation</vt:lpstr>
      <vt:lpstr>PowerPoint Presentation</vt:lpstr>
      <vt:lpstr>How Financial Aid Works for Summer!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</dc:title>
  <dc:creator>Pearce,Aimee Cristine</dc:creator>
  <cp:lastModifiedBy>Toscano,Teresa</cp:lastModifiedBy>
  <cp:revision>16</cp:revision>
  <dcterms:created xsi:type="dcterms:W3CDTF">2014-10-09T11:55:49Z</dcterms:created>
  <dcterms:modified xsi:type="dcterms:W3CDTF">2018-09-17T18:27:50Z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2014-02-27T00:00:00Z</vt:filetime>
  </property>
  <property fmtid="{D5CDD505-2E9C-101B-9397-08002B2CF9AE}" pid="3" name="LastSaved">
    <vt:filetime>2014-10-09T00:00:00Z</vt:filetime>
  </property>
</Properties>
</file>