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0" r:id="rId3"/>
    <p:sldId id="268" r:id="rId4"/>
    <p:sldId id="27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BDEC7-9184-42E4-AF5A-A018D77F2C1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F3E8A56-452E-4065-806F-C1B61D9A655E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</a:t>
          </a:r>
          <a:r>
            <a:rPr lang="en-US" dirty="0">
              <a:solidFill>
                <a:schemeClr val="tx1"/>
              </a:solidFill>
            </a:rPr>
            <a:t>the faculty member and DRS are able </a:t>
          </a:r>
          <a:r>
            <a:rPr lang="en-US" dirty="0" smtClean="0">
              <a:solidFill>
                <a:schemeClr val="tx1"/>
              </a:solidFill>
            </a:rPr>
            <a:t>to resolve the academic concerns after reviewing the DRS Seven Rules Checklist justification plan;</a:t>
          </a:r>
          <a:endParaRPr lang="en-US" dirty="0">
            <a:solidFill>
              <a:schemeClr val="tx1"/>
            </a:solidFill>
          </a:endParaRPr>
        </a:p>
      </dgm:t>
    </dgm:pt>
    <dgm:pt modelId="{F6F5832A-D5B1-4F52-B67F-6EB37CF8BE94}" type="parTrans" cxnId="{E2E36554-A3EC-47B0-961C-ADB68B0538A2}">
      <dgm:prSet/>
      <dgm:spPr/>
      <dgm:t>
        <a:bodyPr/>
        <a:lstStyle/>
        <a:p>
          <a:endParaRPr lang="en-US"/>
        </a:p>
      </dgm:t>
    </dgm:pt>
    <dgm:pt modelId="{E419EC73-E12B-4D2F-8706-E33FDF008E4D}" type="sibTrans" cxnId="{E2E36554-A3EC-47B0-961C-ADB68B0538A2}">
      <dgm:prSet/>
      <dgm:spPr/>
      <dgm:t>
        <a:bodyPr/>
        <a:lstStyle/>
        <a:p>
          <a:endParaRPr lang="en-US"/>
        </a:p>
      </dgm:t>
    </dgm:pt>
    <dgm:pt modelId="{4C8E8F0E-AD54-4DDF-8BC1-A5D82212F3C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Communicate to the student any changes in recommendations based on the meeting with </a:t>
          </a:r>
          <a:r>
            <a:rPr lang="en-US" dirty="0" smtClean="0">
              <a:solidFill>
                <a:schemeClr val="tx1"/>
              </a:solidFill>
            </a:rPr>
            <a:t>faculty  and include dates of meetings and resolution.</a:t>
          </a:r>
          <a:endParaRPr lang="en-US" dirty="0">
            <a:solidFill>
              <a:schemeClr val="tx1"/>
            </a:solidFill>
          </a:endParaRPr>
        </a:p>
      </dgm:t>
    </dgm:pt>
    <dgm:pt modelId="{0D41EC23-2D15-48EC-B5DC-8726D2C6E765}" type="parTrans" cxnId="{207F99D3-91D6-4B47-A242-BD9E9F95DC0D}">
      <dgm:prSet/>
      <dgm:spPr/>
      <dgm:t>
        <a:bodyPr/>
        <a:lstStyle/>
        <a:p>
          <a:endParaRPr lang="en-US"/>
        </a:p>
      </dgm:t>
    </dgm:pt>
    <dgm:pt modelId="{4274A992-C04F-40EC-A119-71A867F7DD99}" type="sibTrans" cxnId="{207F99D3-91D6-4B47-A242-BD9E9F95DC0D}">
      <dgm:prSet/>
      <dgm:spPr/>
      <dgm:t>
        <a:bodyPr/>
        <a:lstStyle/>
        <a:p>
          <a:endParaRPr lang="en-US"/>
        </a:p>
      </dgm:t>
    </dgm:pt>
    <dgm:pt modelId="{FB82F402-01ED-4852-9020-C4491332D10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Document the discussion using the DRS section  of the Seven Rules Checklist include dates or meetings and resolution.  Keep original in the student file. Copy to faculty.</a:t>
          </a:r>
          <a:endParaRPr lang="en-US" dirty="0">
            <a:solidFill>
              <a:schemeClr val="tx1"/>
            </a:solidFill>
          </a:endParaRPr>
        </a:p>
      </dgm:t>
    </dgm:pt>
    <dgm:pt modelId="{8F993986-A3AD-4B7E-9E3A-FCF86AC0B3A1}" type="parTrans" cxnId="{F5590F9A-93EC-4B2C-A910-5FF60E53E193}">
      <dgm:prSet/>
      <dgm:spPr/>
      <dgm:t>
        <a:bodyPr/>
        <a:lstStyle/>
        <a:p>
          <a:endParaRPr lang="en-US"/>
        </a:p>
      </dgm:t>
    </dgm:pt>
    <dgm:pt modelId="{7A5C42C2-4027-4969-897E-2B76ABCFD567}" type="sibTrans" cxnId="{F5590F9A-93EC-4B2C-A910-5FF60E53E193}">
      <dgm:prSet/>
      <dgm:spPr/>
      <dgm:t>
        <a:bodyPr/>
        <a:lstStyle/>
        <a:p>
          <a:endParaRPr lang="en-US"/>
        </a:p>
      </dgm:t>
    </dgm:pt>
    <dgm:pt modelId="{325F6159-C077-4223-B591-0C95756BA14A}" type="pres">
      <dgm:prSet presAssocID="{653BDEC7-9184-42E4-AF5A-A018D77F2C14}" presName="linearFlow" presStyleCnt="0">
        <dgm:presLayoutVars>
          <dgm:resizeHandles val="exact"/>
        </dgm:presLayoutVars>
      </dgm:prSet>
      <dgm:spPr/>
    </dgm:pt>
    <dgm:pt modelId="{0A0CC9A1-7CB1-4EB2-AB15-D0A68505920E}" type="pres">
      <dgm:prSet presAssocID="{5F3E8A56-452E-4065-806F-C1B61D9A65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A55C9-4F2D-4C2D-97DF-B92696C7424B}" type="pres">
      <dgm:prSet presAssocID="{E419EC73-E12B-4D2F-8706-E33FDF008E4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E986735-A31A-41DB-BA1A-346C429828F8}" type="pres">
      <dgm:prSet presAssocID="{E419EC73-E12B-4D2F-8706-E33FDF008E4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9BCE073-4B02-4DE6-A162-50FB4ABED329}" type="pres">
      <dgm:prSet presAssocID="{FB82F402-01ED-4852-9020-C4491332D1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63AF6-1DC3-424E-8BFA-936E2E70DB27}" type="pres">
      <dgm:prSet presAssocID="{7A5C42C2-4027-4969-897E-2B76ABCFD56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AE3A80-F202-47FA-8283-FFF9C4E946C2}" type="pres">
      <dgm:prSet presAssocID="{7A5C42C2-4027-4969-897E-2B76ABCFD56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FDF6E36-E7C7-4528-B39A-E1E6A5759928}" type="pres">
      <dgm:prSet presAssocID="{4C8E8F0E-AD54-4DDF-8BC1-A5D82212F3C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36554-A3EC-47B0-961C-ADB68B0538A2}" srcId="{653BDEC7-9184-42E4-AF5A-A018D77F2C14}" destId="{5F3E8A56-452E-4065-806F-C1B61D9A655E}" srcOrd="0" destOrd="0" parTransId="{F6F5832A-D5B1-4F52-B67F-6EB37CF8BE94}" sibTransId="{E419EC73-E12B-4D2F-8706-E33FDF008E4D}"/>
    <dgm:cxn modelId="{36D02A33-DA4B-4DB5-90AF-AA6B86B87812}" type="presOf" srcId="{7A5C42C2-4027-4969-897E-2B76ABCFD567}" destId="{F2AE3A80-F202-47FA-8283-FFF9C4E946C2}" srcOrd="1" destOrd="0" presId="urn:microsoft.com/office/officeart/2005/8/layout/process2"/>
    <dgm:cxn modelId="{AC79B4B8-0E6D-4AF9-8100-7FD5D56A0FFC}" type="presOf" srcId="{E419EC73-E12B-4D2F-8706-E33FDF008E4D}" destId="{2E986735-A31A-41DB-BA1A-346C429828F8}" srcOrd="1" destOrd="0" presId="urn:microsoft.com/office/officeart/2005/8/layout/process2"/>
    <dgm:cxn modelId="{9F036F08-0840-4209-BDBB-F98C8AF0D6D2}" type="presOf" srcId="{4C8E8F0E-AD54-4DDF-8BC1-A5D82212F3C2}" destId="{EFDF6E36-E7C7-4528-B39A-E1E6A5759928}" srcOrd="0" destOrd="0" presId="urn:microsoft.com/office/officeart/2005/8/layout/process2"/>
    <dgm:cxn modelId="{F5590F9A-93EC-4B2C-A910-5FF60E53E193}" srcId="{653BDEC7-9184-42E4-AF5A-A018D77F2C14}" destId="{FB82F402-01ED-4852-9020-C4491332D104}" srcOrd="1" destOrd="0" parTransId="{8F993986-A3AD-4B7E-9E3A-FCF86AC0B3A1}" sibTransId="{7A5C42C2-4027-4969-897E-2B76ABCFD567}"/>
    <dgm:cxn modelId="{207F99D3-91D6-4B47-A242-BD9E9F95DC0D}" srcId="{653BDEC7-9184-42E4-AF5A-A018D77F2C14}" destId="{4C8E8F0E-AD54-4DDF-8BC1-A5D82212F3C2}" srcOrd="2" destOrd="0" parTransId="{0D41EC23-2D15-48EC-B5DC-8726D2C6E765}" sibTransId="{4274A992-C04F-40EC-A119-71A867F7DD99}"/>
    <dgm:cxn modelId="{A2CEBC87-7B1C-4BED-876F-CC6DF3BBA850}" type="presOf" srcId="{653BDEC7-9184-42E4-AF5A-A018D77F2C14}" destId="{325F6159-C077-4223-B591-0C95756BA14A}" srcOrd="0" destOrd="0" presId="urn:microsoft.com/office/officeart/2005/8/layout/process2"/>
    <dgm:cxn modelId="{C7EFD2DA-651F-496D-BB8D-E9C3AA7A34E0}" type="presOf" srcId="{7A5C42C2-4027-4969-897E-2B76ABCFD567}" destId="{B6063AF6-1DC3-424E-8BFA-936E2E70DB27}" srcOrd="0" destOrd="0" presId="urn:microsoft.com/office/officeart/2005/8/layout/process2"/>
    <dgm:cxn modelId="{F2C426B8-BB5D-4FB7-B664-D38DCE16C5CA}" type="presOf" srcId="{FB82F402-01ED-4852-9020-C4491332D104}" destId="{A9BCE073-4B02-4DE6-A162-50FB4ABED329}" srcOrd="0" destOrd="0" presId="urn:microsoft.com/office/officeart/2005/8/layout/process2"/>
    <dgm:cxn modelId="{134925CE-CFEC-4843-BBD6-26A27BD1634D}" type="presOf" srcId="{5F3E8A56-452E-4065-806F-C1B61D9A655E}" destId="{0A0CC9A1-7CB1-4EB2-AB15-D0A68505920E}" srcOrd="0" destOrd="0" presId="urn:microsoft.com/office/officeart/2005/8/layout/process2"/>
    <dgm:cxn modelId="{AD4D647F-BCF6-4902-AD7C-07AC0CB339EB}" type="presOf" srcId="{E419EC73-E12B-4D2F-8706-E33FDF008E4D}" destId="{947A55C9-4F2D-4C2D-97DF-B92696C7424B}" srcOrd="0" destOrd="0" presId="urn:microsoft.com/office/officeart/2005/8/layout/process2"/>
    <dgm:cxn modelId="{BB210514-6C4A-41FA-B331-0A1898EB9D8D}" type="presParOf" srcId="{325F6159-C077-4223-B591-0C95756BA14A}" destId="{0A0CC9A1-7CB1-4EB2-AB15-D0A68505920E}" srcOrd="0" destOrd="0" presId="urn:microsoft.com/office/officeart/2005/8/layout/process2"/>
    <dgm:cxn modelId="{1C8EA0F3-64F0-49A2-AEE8-73BA8D363F0B}" type="presParOf" srcId="{325F6159-C077-4223-B591-0C95756BA14A}" destId="{947A55C9-4F2D-4C2D-97DF-B92696C7424B}" srcOrd="1" destOrd="0" presId="urn:microsoft.com/office/officeart/2005/8/layout/process2"/>
    <dgm:cxn modelId="{CD0E1AD6-F115-4328-8BD4-DC718B83B46C}" type="presParOf" srcId="{947A55C9-4F2D-4C2D-97DF-B92696C7424B}" destId="{2E986735-A31A-41DB-BA1A-346C429828F8}" srcOrd="0" destOrd="0" presId="urn:microsoft.com/office/officeart/2005/8/layout/process2"/>
    <dgm:cxn modelId="{ADFC905F-826B-4258-BEDF-CDE00ED863FE}" type="presParOf" srcId="{325F6159-C077-4223-B591-0C95756BA14A}" destId="{A9BCE073-4B02-4DE6-A162-50FB4ABED329}" srcOrd="2" destOrd="0" presId="urn:microsoft.com/office/officeart/2005/8/layout/process2"/>
    <dgm:cxn modelId="{EFD4422E-8ABA-4B60-AB8D-772DDA0A4596}" type="presParOf" srcId="{325F6159-C077-4223-B591-0C95756BA14A}" destId="{B6063AF6-1DC3-424E-8BFA-936E2E70DB27}" srcOrd="3" destOrd="0" presId="urn:microsoft.com/office/officeart/2005/8/layout/process2"/>
    <dgm:cxn modelId="{460ED5C1-85B8-4209-B97B-F51B5E3BDD3E}" type="presParOf" srcId="{B6063AF6-1DC3-424E-8BFA-936E2E70DB27}" destId="{F2AE3A80-F202-47FA-8283-FFF9C4E946C2}" srcOrd="0" destOrd="0" presId="urn:microsoft.com/office/officeart/2005/8/layout/process2"/>
    <dgm:cxn modelId="{2DAD5690-3178-4B69-B43B-0A67C8395346}" type="presParOf" srcId="{325F6159-C077-4223-B591-0C95756BA14A}" destId="{EFDF6E36-E7C7-4528-B39A-E1E6A575992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8CF2E-2AF0-453C-8BA8-45B556570D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09F80E3-692B-4A12-9C3E-46BE0BA0106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the faculty do not support the accommodation plan provide information and guidance on the process for submitting and justifying an alternative accommodation using the Seven Rules Checklist </a:t>
          </a:r>
          <a:endParaRPr lang="en-US" dirty="0">
            <a:solidFill>
              <a:schemeClr val="tx1"/>
            </a:solidFill>
          </a:endParaRPr>
        </a:p>
      </dgm:t>
    </dgm:pt>
    <dgm:pt modelId="{C498E1AB-BAF8-45F2-921A-F889C5821DFA}" type="parTrans" cxnId="{2C72DFE0-A1C1-4246-A125-990701BF0126}">
      <dgm:prSet/>
      <dgm:spPr/>
      <dgm:t>
        <a:bodyPr/>
        <a:lstStyle/>
        <a:p>
          <a:endParaRPr lang="en-US"/>
        </a:p>
      </dgm:t>
    </dgm:pt>
    <dgm:pt modelId="{1E4AF8B9-F210-46F6-B383-61B365411D46}" type="sibTrans" cxnId="{2C72DFE0-A1C1-4246-A125-990701BF0126}">
      <dgm:prSet/>
      <dgm:spPr/>
      <dgm:t>
        <a:bodyPr/>
        <a:lstStyle/>
        <a:p>
          <a:endParaRPr lang="en-US"/>
        </a:p>
      </dgm:t>
    </dgm:pt>
    <dgm:pt modelId="{D856B349-E465-42F6-8B0A-D4E7CBBB9F1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Within three days, review the completed alternative Seven Rules Checklist plan and continue the interactive exchange to achieve a mutual agreement for academic accommodations</a:t>
          </a:r>
          <a:endParaRPr lang="en-US" dirty="0">
            <a:solidFill>
              <a:schemeClr val="tx1"/>
            </a:solidFill>
          </a:endParaRPr>
        </a:p>
      </dgm:t>
    </dgm:pt>
    <dgm:pt modelId="{3D35EC96-1296-4B64-9874-34474B58F7C0}" type="parTrans" cxnId="{138C3602-1ED1-4E02-8966-C3742C03263E}">
      <dgm:prSet/>
      <dgm:spPr/>
      <dgm:t>
        <a:bodyPr/>
        <a:lstStyle/>
        <a:p>
          <a:endParaRPr lang="en-US"/>
        </a:p>
      </dgm:t>
    </dgm:pt>
    <dgm:pt modelId="{AC470705-A60D-46B8-92D6-4F411DDD3B24}" type="sibTrans" cxnId="{138C3602-1ED1-4E02-8966-C3742C03263E}">
      <dgm:prSet/>
      <dgm:spPr/>
      <dgm:t>
        <a:bodyPr/>
        <a:lstStyle/>
        <a:p>
          <a:endParaRPr lang="en-US"/>
        </a:p>
      </dgm:t>
    </dgm:pt>
    <dgm:pt modelId="{30B05F76-4393-4675-AF8B-692D5995EBA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Within the same three day timeframe, work with the faculty member and student to provide provisional accommodations until a final and complete accommodation plan is developed</a:t>
          </a:r>
          <a:endParaRPr lang="en-US" dirty="0">
            <a:solidFill>
              <a:schemeClr val="tx1"/>
            </a:solidFill>
          </a:endParaRPr>
        </a:p>
      </dgm:t>
    </dgm:pt>
    <dgm:pt modelId="{5E4315D2-2A15-4833-B8AE-E3436EAC23B8}" type="parTrans" cxnId="{8DDE7A64-C6C6-41D8-9F48-97D106943110}">
      <dgm:prSet/>
      <dgm:spPr/>
      <dgm:t>
        <a:bodyPr/>
        <a:lstStyle/>
        <a:p>
          <a:endParaRPr lang="en-US"/>
        </a:p>
      </dgm:t>
    </dgm:pt>
    <dgm:pt modelId="{5D88F872-1491-4E57-A989-496CB549E919}" type="sibTrans" cxnId="{8DDE7A64-C6C6-41D8-9F48-97D106943110}">
      <dgm:prSet/>
      <dgm:spPr/>
      <dgm:t>
        <a:bodyPr/>
        <a:lstStyle/>
        <a:p>
          <a:endParaRPr lang="en-US"/>
        </a:p>
      </dgm:t>
    </dgm:pt>
    <dgm:pt modelId="{A37C33D0-4D5E-4141-8ADC-3A5A14DA096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Within three days, communicate the provisional accommodations to the student and keep the process moving to reach final resolution; if unsuccessful move complaint to VPAA and VPSA to convene a Review Committee </a:t>
          </a:r>
          <a:endParaRPr lang="en-US" dirty="0">
            <a:solidFill>
              <a:schemeClr val="tx1"/>
            </a:solidFill>
          </a:endParaRPr>
        </a:p>
      </dgm:t>
    </dgm:pt>
    <dgm:pt modelId="{AEC852F6-9A0F-47FA-AC2C-49BDCBE64086}" type="parTrans" cxnId="{545D9E17-CE7D-4BAF-A036-FBE455200DA6}">
      <dgm:prSet/>
      <dgm:spPr/>
      <dgm:t>
        <a:bodyPr/>
        <a:lstStyle/>
        <a:p>
          <a:endParaRPr lang="en-US"/>
        </a:p>
      </dgm:t>
    </dgm:pt>
    <dgm:pt modelId="{C0F48536-4E59-4319-89C6-506F23CE93A0}" type="sibTrans" cxnId="{545D9E17-CE7D-4BAF-A036-FBE455200DA6}">
      <dgm:prSet/>
      <dgm:spPr/>
      <dgm:t>
        <a:bodyPr/>
        <a:lstStyle/>
        <a:p>
          <a:endParaRPr lang="en-US"/>
        </a:p>
      </dgm:t>
    </dgm:pt>
    <dgm:pt modelId="{9E66968F-F134-4D5D-895B-8F23B3986D80}" type="pres">
      <dgm:prSet presAssocID="{1E28CF2E-2AF0-453C-8BA8-45B556570DB8}" presName="Name0" presStyleCnt="0">
        <dgm:presLayoutVars>
          <dgm:dir/>
          <dgm:resizeHandles val="exact"/>
        </dgm:presLayoutVars>
      </dgm:prSet>
      <dgm:spPr/>
    </dgm:pt>
    <dgm:pt modelId="{FC0F4C95-71AF-4FA1-8D0B-A165FBF98ACF}" type="pres">
      <dgm:prSet presAssocID="{009F80E3-692B-4A12-9C3E-46BE0BA010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A266B-07C5-4193-99F4-E2A5DBEB906A}" type="pres">
      <dgm:prSet presAssocID="{1E4AF8B9-F210-46F6-B383-61B365411D4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EED679A-9698-40E6-B3E5-0667DB20908E}" type="pres">
      <dgm:prSet presAssocID="{1E4AF8B9-F210-46F6-B383-61B365411D4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309B3E6-C7B7-443E-91C2-E54957569531}" type="pres">
      <dgm:prSet presAssocID="{D856B349-E465-42F6-8B0A-D4E7CBBB9F1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C32ED-635A-46B6-838F-909C3FA3B03F}" type="pres">
      <dgm:prSet presAssocID="{AC470705-A60D-46B8-92D6-4F411DDD3B2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A60ED77-A454-4FCF-B381-5C21268965FF}" type="pres">
      <dgm:prSet presAssocID="{AC470705-A60D-46B8-92D6-4F411DDD3B2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3C1F42E-F3E6-4E0B-B85D-0311FDD92CDF}" type="pres">
      <dgm:prSet presAssocID="{30B05F76-4393-4675-AF8B-692D5995EBA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A92BA-7438-4261-9835-F5CA9EECB8B8}" type="pres">
      <dgm:prSet presAssocID="{5D88F872-1491-4E57-A989-496CB549E91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07F9F41-F9D4-4BC1-9395-5E88607914D1}" type="pres">
      <dgm:prSet presAssocID="{5D88F872-1491-4E57-A989-496CB549E91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DE79FEE-6D0A-4CA9-B9A4-53D855E89B0F}" type="pres">
      <dgm:prSet presAssocID="{A37C33D0-4D5E-4141-8ADC-3A5A14DA0968}" presName="node" presStyleLbl="node1" presStyleIdx="3" presStyleCnt="4" custLinFactNeighborX="-2428" custLinFactNeighborY="-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C3602-1ED1-4E02-8966-C3742C03263E}" srcId="{1E28CF2E-2AF0-453C-8BA8-45B556570DB8}" destId="{D856B349-E465-42F6-8B0A-D4E7CBBB9F15}" srcOrd="1" destOrd="0" parTransId="{3D35EC96-1296-4B64-9874-34474B58F7C0}" sibTransId="{AC470705-A60D-46B8-92D6-4F411DDD3B24}"/>
    <dgm:cxn modelId="{4551A0F9-F7C1-4B65-80B1-061964275380}" type="presOf" srcId="{1E4AF8B9-F210-46F6-B383-61B365411D46}" destId="{0F5A266B-07C5-4193-99F4-E2A5DBEB906A}" srcOrd="0" destOrd="0" presId="urn:microsoft.com/office/officeart/2005/8/layout/process1"/>
    <dgm:cxn modelId="{8DDE7A64-C6C6-41D8-9F48-97D106943110}" srcId="{1E28CF2E-2AF0-453C-8BA8-45B556570DB8}" destId="{30B05F76-4393-4675-AF8B-692D5995EBA4}" srcOrd="2" destOrd="0" parTransId="{5E4315D2-2A15-4833-B8AE-E3436EAC23B8}" sibTransId="{5D88F872-1491-4E57-A989-496CB549E919}"/>
    <dgm:cxn modelId="{0039C4FD-978F-40E7-B9B9-26E446FC6459}" type="presOf" srcId="{5D88F872-1491-4E57-A989-496CB549E919}" destId="{807F9F41-F9D4-4BC1-9395-5E88607914D1}" srcOrd="1" destOrd="0" presId="urn:microsoft.com/office/officeart/2005/8/layout/process1"/>
    <dgm:cxn modelId="{545D9E17-CE7D-4BAF-A036-FBE455200DA6}" srcId="{1E28CF2E-2AF0-453C-8BA8-45B556570DB8}" destId="{A37C33D0-4D5E-4141-8ADC-3A5A14DA0968}" srcOrd="3" destOrd="0" parTransId="{AEC852F6-9A0F-47FA-AC2C-49BDCBE64086}" sibTransId="{C0F48536-4E59-4319-89C6-506F23CE93A0}"/>
    <dgm:cxn modelId="{5E54F208-F14F-4A6A-9708-CB718826D977}" type="presOf" srcId="{AC470705-A60D-46B8-92D6-4F411DDD3B24}" destId="{AA60ED77-A454-4FCF-B381-5C21268965FF}" srcOrd="1" destOrd="0" presId="urn:microsoft.com/office/officeart/2005/8/layout/process1"/>
    <dgm:cxn modelId="{2C72DFE0-A1C1-4246-A125-990701BF0126}" srcId="{1E28CF2E-2AF0-453C-8BA8-45B556570DB8}" destId="{009F80E3-692B-4A12-9C3E-46BE0BA01064}" srcOrd="0" destOrd="0" parTransId="{C498E1AB-BAF8-45F2-921A-F889C5821DFA}" sibTransId="{1E4AF8B9-F210-46F6-B383-61B365411D46}"/>
    <dgm:cxn modelId="{D2FBAC58-53DB-4FC7-9CFF-DC43301E8BDD}" type="presOf" srcId="{5D88F872-1491-4E57-A989-496CB549E919}" destId="{4F5A92BA-7438-4261-9835-F5CA9EECB8B8}" srcOrd="0" destOrd="0" presId="urn:microsoft.com/office/officeart/2005/8/layout/process1"/>
    <dgm:cxn modelId="{EAE55E81-932E-4773-BAD0-6FB270842E04}" type="presOf" srcId="{D856B349-E465-42F6-8B0A-D4E7CBBB9F15}" destId="{1309B3E6-C7B7-443E-91C2-E54957569531}" srcOrd="0" destOrd="0" presId="urn:microsoft.com/office/officeart/2005/8/layout/process1"/>
    <dgm:cxn modelId="{F7C37AA7-5FB6-4301-A653-1B9A40222A71}" type="presOf" srcId="{009F80E3-692B-4A12-9C3E-46BE0BA01064}" destId="{FC0F4C95-71AF-4FA1-8D0B-A165FBF98ACF}" srcOrd="0" destOrd="0" presId="urn:microsoft.com/office/officeart/2005/8/layout/process1"/>
    <dgm:cxn modelId="{CDD2BE28-F60B-4F48-819C-F25AF3EE273F}" type="presOf" srcId="{AC470705-A60D-46B8-92D6-4F411DDD3B24}" destId="{10AC32ED-635A-46B6-838F-909C3FA3B03F}" srcOrd="0" destOrd="0" presId="urn:microsoft.com/office/officeart/2005/8/layout/process1"/>
    <dgm:cxn modelId="{D5019706-0A93-4C77-A1BC-7437B930F9B4}" type="presOf" srcId="{A37C33D0-4D5E-4141-8ADC-3A5A14DA0968}" destId="{6DE79FEE-6D0A-4CA9-B9A4-53D855E89B0F}" srcOrd="0" destOrd="0" presId="urn:microsoft.com/office/officeart/2005/8/layout/process1"/>
    <dgm:cxn modelId="{A5461220-F530-49DE-95C1-6323BC1CB638}" type="presOf" srcId="{1E4AF8B9-F210-46F6-B383-61B365411D46}" destId="{EEED679A-9698-40E6-B3E5-0667DB20908E}" srcOrd="1" destOrd="0" presId="urn:microsoft.com/office/officeart/2005/8/layout/process1"/>
    <dgm:cxn modelId="{EAFE8451-F5B9-4F24-AFEB-A3E69737A600}" type="presOf" srcId="{30B05F76-4393-4675-AF8B-692D5995EBA4}" destId="{53C1F42E-F3E6-4E0B-B85D-0311FDD92CDF}" srcOrd="0" destOrd="0" presId="urn:microsoft.com/office/officeart/2005/8/layout/process1"/>
    <dgm:cxn modelId="{B9CB9C1C-8CB0-4A28-BC3B-CC3A2E220227}" type="presOf" srcId="{1E28CF2E-2AF0-453C-8BA8-45B556570DB8}" destId="{9E66968F-F134-4D5D-895B-8F23B3986D80}" srcOrd="0" destOrd="0" presId="urn:microsoft.com/office/officeart/2005/8/layout/process1"/>
    <dgm:cxn modelId="{7995CF1F-0917-4F5B-A4F3-4DCB3F6D34F2}" type="presParOf" srcId="{9E66968F-F134-4D5D-895B-8F23B3986D80}" destId="{FC0F4C95-71AF-4FA1-8D0B-A165FBF98ACF}" srcOrd="0" destOrd="0" presId="urn:microsoft.com/office/officeart/2005/8/layout/process1"/>
    <dgm:cxn modelId="{953395AF-6CD0-436D-9652-8C19C33231FD}" type="presParOf" srcId="{9E66968F-F134-4D5D-895B-8F23B3986D80}" destId="{0F5A266B-07C5-4193-99F4-E2A5DBEB906A}" srcOrd="1" destOrd="0" presId="urn:microsoft.com/office/officeart/2005/8/layout/process1"/>
    <dgm:cxn modelId="{D3F42BA0-3079-483A-95CE-AB2EFB1C2220}" type="presParOf" srcId="{0F5A266B-07C5-4193-99F4-E2A5DBEB906A}" destId="{EEED679A-9698-40E6-B3E5-0667DB20908E}" srcOrd="0" destOrd="0" presId="urn:microsoft.com/office/officeart/2005/8/layout/process1"/>
    <dgm:cxn modelId="{AB9A4D6A-2D40-4803-A79A-E0E35B57D24C}" type="presParOf" srcId="{9E66968F-F134-4D5D-895B-8F23B3986D80}" destId="{1309B3E6-C7B7-443E-91C2-E54957569531}" srcOrd="2" destOrd="0" presId="urn:microsoft.com/office/officeart/2005/8/layout/process1"/>
    <dgm:cxn modelId="{97F2C724-E928-4529-BCE2-760F58FD6F30}" type="presParOf" srcId="{9E66968F-F134-4D5D-895B-8F23B3986D80}" destId="{10AC32ED-635A-46B6-838F-909C3FA3B03F}" srcOrd="3" destOrd="0" presId="urn:microsoft.com/office/officeart/2005/8/layout/process1"/>
    <dgm:cxn modelId="{0C61B47B-1C72-4A95-80B6-2C86938E3074}" type="presParOf" srcId="{10AC32ED-635A-46B6-838F-909C3FA3B03F}" destId="{AA60ED77-A454-4FCF-B381-5C21268965FF}" srcOrd="0" destOrd="0" presId="urn:microsoft.com/office/officeart/2005/8/layout/process1"/>
    <dgm:cxn modelId="{C2FBCFE2-A942-439D-A99A-78620B0E4152}" type="presParOf" srcId="{9E66968F-F134-4D5D-895B-8F23B3986D80}" destId="{53C1F42E-F3E6-4E0B-B85D-0311FDD92CDF}" srcOrd="4" destOrd="0" presId="urn:microsoft.com/office/officeart/2005/8/layout/process1"/>
    <dgm:cxn modelId="{18113ECA-C779-44CE-90F5-9A8613DBF650}" type="presParOf" srcId="{9E66968F-F134-4D5D-895B-8F23B3986D80}" destId="{4F5A92BA-7438-4261-9835-F5CA9EECB8B8}" srcOrd="5" destOrd="0" presId="urn:microsoft.com/office/officeart/2005/8/layout/process1"/>
    <dgm:cxn modelId="{20A96540-142A-4EBF-9222-CE761BF07147}" type="presParOf" srcId="{4F5A92BA-7438-4261-9835-F5CA9EECB8B8}" destId="{807F9F41-F9D4-4BC1-9395-5E88607914D1}" srcOrd="0" destOrd="0" presId="urn:microsoft.com/office/officeart/2005/8/layout/process1"/>
    <dgm:cxn modelId="{07527DC6-5F0F-4F4E-A761-1EABD2EF347D}" type="presParOf" srcId="{9E66968F-F134-4D5D-895B-8F23B3986D80}" destId="{6DE79FEE-6D0A-4CA9-B9A4-53D855E89B0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FC8B13-8D32-482B-9FA2-DF9F2EE344E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3D0AFB9-A3E5-42B4-8C7E-B6574F36F99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Complete the Seven Rules Checklist  AND contact DRS within three days of the notice of  recommendations.  </a:t>
          </a:r>
          <a:endParaRPr lang="en-US" dirty="0">
            <a:solidFill>
              <a:schemeClr val="tx1"/>
            </a:solidFill>
          </a:endParaRPr>
        </a:p>
      </dgm:t>
    </dgm:pt>
    <dgm:pt modelId="{BC71F4A5-BD2D-4923-9EEB-EED7F72DC510}" type="parTrans" cxnId="{62D0791E-4FBC-472E-BBB8-5F05421BC980}">
      <dgm:prSet/>
      <dgm:spPr/>
      <dgm:t>
        <a:bodyPr/>
        <a:lstStyle/>
        <a:p>
          <a:endParaRPr lang="en-US"/>
        </a:p>
      </dgm:t>
    </dgm:pt>
    <dgm:pt modelId="{7BE0A9DA-13BB-47F8-9B3F-3A829394F3CA}" type="sibTrans" cxnId="{62D0791E-4FBC-472E-BBB8-5F05421BC980}">
      <dgm:prSet/>
      <dgm:spPr/>
      <dgm:t>
        <a:bodyPr/>
        <a:lstStyle/>
        <a:p>
          <a:endParaRPr lang="en-US"/>
        </a:p>
      </dgm:t>
    </dgm:pt>
    <dgm:pt modelId="{028E60BF-3278-4758-A162-648BACC8AED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Meet with DRS. Use the Seven Rules Checklist to discuss your concerns and work toward an informal resolution</a:t>
          </a:r>
          <a:endParaRPr lang="en-US" dirty="0">
            <a:solidFill>
              <a:schemeClr val="tx1"/>
            </a:solidFill>
          </a:endParaRPr>
        </a:p>
      </dgm:t>
    </dgm:pt>
    <dgm:pt modelId="{5CF50186-2E85-4F50-803C-82E3FC5D2C94}" type="parTrans" cxnId="{1A42650F-8CC0-4C7A-A1D3-69E21C824D32}">
      <dgm:prSet/>
      <dgm:spPr/>
      <dgm:t>
        <a:bodyPr/>
        <a:lstStyle/>
        <a:p>
          <a:endParaRPr lang="en-US"/>
        </a:p>
      </dgm:t>
    </dgm:pt>
    <dgm:pt modelId="{65E86F4E-24C2-4516-86B5-7F65A18F538F}" type="sibTrans" cxnId="{1A42650F-8CC0-4C7A-A1D3-69E21C824D32}">
      <dgm:prSet/>
      <dgm:spPr/>
      <dgm:t>
        <a:bodyPr/>
        <a:lstStyle/>
        <a:p>
          <a:endParaRPr lang="en-US"/>
        </a:p>
      </dgm:t>
    </dgm:pt>
    <dgm:pt modelId="{36B08FFE-953F-43E0-8F94-D50E948292D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the issue is not resolved within three days of meeting with DRS, submit a written request to the VPAA and VPSA (who serves as the college compliance officer) for judgment or request a Review Committee. The request must include the proposed alternative accommodation plan, Seven Rules Checklist and additional supporting documents</a:t>
          </a:r>
          <a:endParaRPr lang="en-US" dirty="0">
            <a:solidFill>
              <a:schemeClr val="tx1"/>
            </a:solidFill>
          </a:endParaRPr>
        </a:p>
      </dgm:t>
    </dgm:pt>
    <dgm:pt modelId="{8C2FC8F5-F69D-4928-8B1B-AB290653FD8C}" type="parTrans" cxnId="{8F6523E4-6601-48A6-8EA1-BDBD6B42B0CD}">
      <dgm:prSet/>
      <dgm:spPr/>
      <dgm:t>
        <a:bodyPr/>
        <a:lstStyle/>
        <a:p>
          <a:endParaRPr lang="en-US"/>
        </a:p>
      </dgm:t>
    </dgm:pt>
    <dgm:pt modelId="{55BCDF34-32E3-4D48-964D-37321C76A707}" type="sibTrans" cxnId="{8F6523E4-6601-48A6-8EA1-BDBD6B42B0CD}">
      <dgm:prSet/>
      <dgm:spPr/>
      <dgm:t>
        <a:bodyPr/>
        <a:lstStyle/>
        <a:p>
          <a:endParaRPr lang="en-US"/>
        </a:p>
      </dgm:t>
    </dgm:pt>
    <dgm:pt modelId="{75D7992E-58FF-409F-8798-B8ACF2C18CF8}" type="pres">
      <dgm:prSet presAssocID="{92FC8B13-8D32-482B-9FA2-DF9F2EE344EC}" presName="linearFlow" presStyleCnt="0">
        <dgm:presLayoutVars>
          <dgm:resizeHandles val="exact"/>
        </dgm:presLayoutVars>
      </dgm:prSet>
      <dgm:spPr/>
    </dgm:pt>
    <dgm:pt modelId="{7852FA7B-C7B2-44E0-8F3E-75BF83012856}" type="pres">
      <dgm:prSet presAssocID="{33D0AFB9-A3E5-42B4-8C7E-B6574F36F9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21756-338A-4B6C-B58C-675F3AE472B8}" type="pres">
      <dgm:prSet presAssocID="{7BE0A9DA-13BB-47F8-9B3F-3A829394F3C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DE37597-D927-4C19-A01C-CA0AB430451F}" type="pres">
      <dgm:prSet presAssocID="{7BE0A9DA-13BB-47F8-9B3F-3A829394F3C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29BBC6B-978C-401E-BE2F-B1A93FD1E98A}" type="pres">
      <dgm:prSet presAssocID="{028E60BF-3278-4758-A162-648BACC8AE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8D378-38FF-49B0-A1C8-F06F3FA0CD49}" type="pres">
      <dgm:prSet presAssocID="{65E86F4E-24C2-4516-86B5-7F65A18F538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6E6219A-F10C-48F7-A3E2-92CEA8767CF2}" type="pres">
      <dgm:prSet presAssocID="{65E86F4E-24C2-4516-86B5-7F65A18F53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C2F5867-A2FB-43E9-981A-FFDD9F83EE38}" type="pres">
      <dgm:prSet presAssocID="{36B08FFE-953F-43E0-8F94-D50E948292D1}" presName="node" presStyleLbl="node1" presStyleIdx="2" presStyleCnt="3" custLinFactNeighborX="1222" custLinFactNeighborY="-6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84B6E3-407D-4AA3-B267-1F654A3ECDA2}" type="presOf" srcId="{65E86F4E-24C2-4516-86B5-7F65A18F538F}" destId="{A6E6219A-F10C-48F7-A3E2-92CEA8767CF2}" srcOrd="1" destOrd="0" presId="urn:microsoft.com/office/officeart/2005/8/layout/process2"/>
    <dgm:cxn modelId="{62D0791E-4FBC-472E-BBB8-5F05421BC980}" srcId="{92FC8B13-8D32-482B-9FA2-DF9F2EE344EC}" destId="{33D0AFB9-A3E5-42B4-8C7E-B6574F36F995}" srcOrd="0" destOrd="0" parTransId="{BC71F4A5-BD2D-4923-9EEB-EED7F72DC510}" sibTransId="{7BE0A9DA-13BB-47F8-9B3F-3A829394F3CA}"/>
    <dgm:cxn modelId="{5C9ECC8E-CA13-40B0-A892-B87AD65D533B}" type="presOf" srcId="{33D0AFB9-A3E5-42B4-8C7E-B6574F36F995}" destId="{7852FA7B-C7B2-44E0-8F3E-75BF83012856}" srcOrd="0" destOrd="0" presId="urn:microsoft.com/office/officeart/2005/8/layout/process2"/>
    <dgm:cxn modelId="{8F6523E4-6601-48A6-8EA1-BDBD6B42B0CD}" srcId="{92FC8B13-8D32-482B-9FA2-DF9F2EE344EC}" destId="{36B08FFE-953F-43E0-8F94-D50E948292D1}" srcOrd="2" destOrd="0" parTransId="{8C2FC8F5-F69D-4928-8B1B-AB290653FD8C}" sibTransId="{55BCDF34-32E3-4D48-964D-37321C76A707}"/>
    <dgm:cxn modelId="{0803B2DA-9B60-4BBE-BF56-EF1FD5203090}" type="presOf" srcId="{028E60BF-3278-4758-A162-648BACC8AEDC}" destId="{D29BBC6B-978C-401E-BE2F-B1A93FD1E98A}" srcOrd="0" destOrd="0" presId="urn:microsoft.com/office/officeart/2005/8/layout/process2"/>
    <dgm:cxn modelId="{A4A78377-D8EB-420F-8A60-D816109442A8}" type="presOf" srcId="{65E86F4E-24C2-4516-86B5-7F65A18F538F}" destId="{3FF8D378-38FF-49B0-A1C8-F06F3FA0CD49}" srcOrd="0" destOrd="0" presId="urn:microsoft.com/office/officeart/2005/8/layout/process2"/>
    <dgm:cxn modelId="{B2CAD6D8-0B17-4F55-A429-379058E30AB6}" type="presOf" srcId="{7BE0A9DA-13BB-47F8-9B3F-3A829394F3CA}" destId="{47A21756-338A-4B6C-B58C-675F3AE472B8}" srcOrd="0" destOrd="0" presId="urn:microsoft.com/office/officeart/2005/8/layout/process2"/>
    <dgm:cxn modelId="{45C4F0C6-AC32-4E5F-AB7F-5BF63ADF6BDF}" type="presOf" srcId="{92FC8B13-8D32-482B-9FA2-DF9F2EE344EC}" destId="{75D7992E-58FF-409F-8798-B8ACF2C18CF8}" srcOrd="0" destOrd="0" presId="urn:microsoft.com/office/officeart/2005/8/layout/process2"/>
    <dgm:cxn modelId="{471CB0F4-F391-4F8C-AEA0-E0A86988C1F8}" type="presOf" srcId="{7BE0A9DA-13BB-47F8-9B3F-3A829394F3CA}" destId="{ADE37597-D927-4C19-A01C-CA0AB430451F}" srcOrd="1" destOrd="0" presId="urn:microsoft.com/office/officeart/2005/8/layout/process2"/>
    <dgm:cxn modelId="{1A42650F-8CC0-4C7A-A1D3-69E21C824D32}" srcId="{92FC8B13-8D32-482B-9FA2-DF9F2EE344EC}" destId="{028E60BF-3278-4758-A162-648BACC8AEDC}" srcOrd="1" destOrd="0" parTransId="{5CF50186-2E85-4F50-803C-82E3FC5D2C94}" sibTransId="{65E86F4E-24C2-4516-86B5-7F65A18F538F}"/>
    <dgm:cxn modelId="{80438B82-D3B7-48AB-8BFA-F3F6B2D6CBBB}" type="presOf" srcId="{36B08FFE-953F-43E0-8F94-D50E948292D1}" destId="{2C2F5867-A2FB-43E9-981A-FFDD9F83EE38}" srcOrd="0" destOrd="0" presId="urn:microsoft.com/office/officeart/2005/8/layout/process2"/>
    <dgm:cxn modelId="{79D5D3A7-208E-49E4-8589-0C8AD934DF2D}" type="presParOf" srcId="{75D7992E-58FF-409F-8798-B8ACF2C18CF8}" destId="{7852FA7B-C7B2-44E0-8F3E-75BF83012856}" srcOrd="0" destOrd="0" presId="urn:microsoft.com/office/officeart/2005/8/layout/process2"/>
    <dgm:cxn modelId="{4561A7B6-D506-49A2-A2E7-65C58B42DA1B}" type="presParOf" srcId="{75D7992E-58FF-409F-8798-B8ACF2C18CF8}" destId="{47A21756-338A-4B6C-B58C-675F3AE472B8}" srcOrd="1" destOrd="0" presId="urn:microsoft.com/office/officeart/2005/8/layout/process2"/>
    <dgm:cxn modelId="{E4BF4838-97E5-4CFB-BFE1-0CB3E48662EA}" type="presParOf" srcId="{47A21756-338A-4B6C-B58C-675F3AE472B8}" destId="{ADE37597-D927-4C19-A01C-CA0AB430451F}" srcOrd="0" destOrd="0" presId="urn:microsoft.com/office/officeart/2005/8/layout/process2"/>
    <dgm:cxn modelId="{C9783C19-A4C9-4B6C-BCA3-5A254F6DB5E0}" type="presParOf" srcId="{75D7992E-58FF-409F-8798-B8ACF2C18CF8}" destId="{D29BBC6B-978C-401E-BE2F-B1A93FD1E98A}" srcOrd="2" destOrd="0" presId="urn:microsoft.com/office/officeart/2005/8/layout/process2"/>
    <dgm:cxn modelId="{829153F4-1E01-4817-9BA2-FD7A8A91E698}" type="presParOf" srcId="{75D7992E-58FF-409F-8798-B8ACF2C18CF8}" destId="{3FF8D378-38FF-49B0-A1C8-F06F3FA0CD49}" srcOrd="3" destOrd="0" presId="urn:microsoft.com/office/officeart/2005/8/layout/process2"/>
    <dgm:cxn modelId="{F1D6A2E1-071E-4D89-827C-F6D195E32237}" type="presParOf" srcId="{3FF8D378-38FF-49B0-A1C8-F06F3FA0CD49}" destId="{A6E6219A-F10C-48F7-A3E2-92CEA8767CF2}" srcOrd="0" destOrd="0" presId="urn:microsoft.com/office/officeart/2005/8/layout/process2"/>
    <dgm:cxn modelId="{2AD58550-1B3A-4120-9CD8-94B3A7270F39}" type="presParOf" srcId="{75D7992E-58FF-409F-8798-B8ACF2C18CF8}" destId="{2C2F5867-A2FB-43E9-981A-FFDD9F83EE3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F68F99-AECD-461D-8BB9-737F587BC2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0D696F8-F55A-477A-BBE4-07554A6AFFE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Continue to communicate with DRS regarding  the provisional  agreement and the final accommodation plan</a:t>
          </a:r>
          <a:endParaRPr lang="en-US" dirty="0">
            <a:solidFill>
              <a:schemeClr val="tx1"/>
            </a:solidFill>
          </a:endParaRPr>
        </a:p>
      </dgm:t>
    </dgm:pt>
    <dgm:pt modelId="{618D3BD9-D3FF-4DE2-8D50-76DB2DCB5959}" type="parTrans" cxnId="{FE449A59-AC94-4970-8B2B-6FD252FF9FA4}">
      <dgm:prSet/>
      <dgm:spPr/>
      <dgm:t>
        <a:bodyPr/>
        <a:lstStyle/>
        <a:p>
          <a:endParaRPr lang="en-US"/>
        </a:p>
      </dgm:t>
    </dgm:pt>
    <dgm:pt modelId="{6C113364-8A80-4360-99D6-66AE8D3A25F2}" type="sibTrans" cxnId="{FE449A59-AC94-4970-8B2B-6FD252FF9FA4}">
      <dgm:prSet/>
      <dgm:spPr/>
      <dgm:t>
        <a:bodyPr/>
        <a:lstStyle/>
        <a:p>
          <a:endParaRPr lang="en-US"/>
        </a:p>
      </dgm:t>
    </dgm:pt>
    <dgm:pt modelId="{699E71A8-BC10-424F-A08F-3E5B80688F2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Keep DRS  informed of any changes that may impact the  provisional agreement and final accommodation plan in a timely manner</a:t>
          </a:r>
          <a:endParaRPr lang="en-US" dirty="0">
            <a:solidFill>
              <a:schemeClr val="tx1"/>
            </a:solidFill>
          </a:endParaRPr>
        </a:p>
      </dgm:t>
    </dgm:pt>
    <dgm:pt modelId="{40268B57-40A3-477B-8431-04DA2510E37F}" type="parTrans" cxnId="{7997B5CE-9E33-40A9-A13A-C88482093CA1}">
      <dgm:prSet/>
      <dgm:spPr/>
      <dgm:t>
        <a:bodyPr/>
        <a:lstStyle/>
        <a:p>
          <a:endParaRPr lang="en-US"/>
        </a:p>
      </dgm:t>
    </dgm:pt>
    <dgm:pt modelId="{1C87576C-1F3C-47B9-9EF0-01C69E74696F}" type="sibTrans" cxnId="{7997B5CE-9E33-40A9-A13A-C88482093CA1}">
      <dgm:prSet/>
      <dgm:spPr/>
      <dgm:t>
        <a:bodyPr/>
        <a:lstStyle/>
        <a:p>
          <a:endParaRPr lang="en-US"/>
        </a:p>
      </dgm:t>
    </dgm:pt>
    <dgm:pt modelId="{337E3931-5DF5-4919-B8FD-E9DEE51DE04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If no resolution within a reasonable time, the student has the option of filing a formal complaint under the Discrimination Complaint Procedure for Students. Students may also file formal complaint regarding the final accommodation plan</a:t>
          </a:r>
          <a:endParaRPr lang="en-US" dirty="0">
            <a:solidFill>
              <a:schemeClr val="tx1"/>
            </a:solidFill>
          </a:endParaRPr>
        </a:p>
      </dgm:t>
    </dgm:pt>
    <dgm:pt modelId="{CE4093B7-BBC3-45E7-9133-BB0BA774FB6E}" type="parTrans" cxnId="{2ADC64BC-A8F7-4F0D-B4E6-873AF031193A}">
      <dgm:prSet/>
      <dgm:spPr/>
      <dgm:t>
        <a:bodyPr/>
        <a:lstStyle/>
        <a:p>
          <a:endParaRPr lang="en-US"/>
        </a:p>
      </dgm:t>
    </dgm:pt>
    <dgm:pt modelId="{A1DE0DB8-EA94-4C63-BF8A-71B983DC2262}" type="sibTrans" cxnId="{2ADC64BC-A8F7-4F0D-B4E6-873AF031193A}">
      <dgm:prSet/>
      <dgm:spPr/>
      <dgm:t>
        <a:bodyPr/>
        <a:lstStyle/>
        <a:p>
          <a:endParaRPr lang="en-US"/>
        </a:p>
      </dgm:t>
    </dgm:pt>
    <dgm:pt modelId="{5E61218A-6A5D-4632-A03E-016406CCBDD9}" type="pres">
      <dgm:prSet presAssocID="{E3F68F99-AECD-461D-8BB9-737F587BC22C}" presName="linearFlow" presStyleCnt="0">
        <dgm:presLayoutVars>
          <dgm:resizeHandles val="exact"/>
        </dgm:presLayoutVars>
      </dgm:prSet>
      <dgm:spPr/>
    </dgm:pt>
    <dgm:pt modelId="{2A48E87C-D0A3-4101-95EE-B0B93538FDE9}" type="pres">
      <dgm:prSet presAssocID="{20D696F8-F55A-477A-BBE4-07554A6AFF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3C89D-73F5-4F43-86F4-1330BC363629}" type="pres">
      <dgm:prSet presAssocID="{6C113364-8A80-4360-99D6-66AE8D3A25F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9B6BD32-0D0D-473C-BD87-C6714D9EF351}" type="pres">
      <dgm:prSet presAssocID="{6C113364-8A80-4360-99D6-66AE8D3A25F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7B7E717-8CD5-4A29-95AB-983A33E48ED2}" type="pres">
      <dgm:prSet presAssocID="{699E71A8-BC10-424F-A08F-3E5B80688F27}" presName="node" presStyleLbl="node1" presStyleIdx="1" presStyleCnt="3" custLinFactNeighborY="-16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C3A47-98F8-46A5-A938-FEAEAAF4CBF3}" type="pres">
      <dgm:prSet presAssocID="{1C87576C-1F3C-47B9-9EF0-01C69E74696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6C5700C-B64C-46E3-81FF-46E1DA0E67D4}" type="pres">
      <dgm:prSet presAssocID="{1C87576C-1F3C-47B9-9EF0-01C69E74696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003B3D8-CFA0-4FA7-9D6B-2A329C61D7D9}" type="pres">
      <dgm:prSet presAssocID="{337E3931-5DF5-4919-B8FD-E9DEE51DE0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00FF13-998D-4BAE-AD81-809EF842EA9E}" type="presOf" srcId="{E3F68F99-AECD-461D-8BB9-737F587BC22C}" destId="{5E61218A-6A5D-4632-A03E-016406CCBDD9}" srcOrd="0" destOrd="0" presId="urn:microsoft.com/office/officeart/2005/8/layout/process2"/>
    <dgm:cxn modelId="{094C8F38-0AB5-4A10-99DF-9701968A0F22}" type="presOf" srcId="{699E71A8-BC10-424F-A08F-3E5B80688F27}" destId="{17B7E717-8CD5-4A29-95AB-983A33E48ED2}" srcOrd="0" destOrd="0" presId="urn:microsoft.com/office/officeart/2005/8/layout/process2"/>
    <dgm:cxn modelId="{CE5E6FA8-3969-4BC7-8A17-169936DC4A3A}" type="presOf" srcId="{6C113364-8A80-4360-99D6-66AE8D3A25F2}" destId="{59B6BD32-0D0D-473C-BD87-C6714D9EF351}" srcOrd="1" destOrd="0" presId="urn:microsoft.com/office/officeart/2005/8/layout/process2"/>
    <dgm:cxn modelId="{2E662EBD-ED4D-4B83-96F9-60EF417075A8}" type="presOf" srcId="{1C87576C-1F3C-47B9-9EF0-01C69E74696F}" destId="{C92C3A47-98F8-46A5-A938-FEAEAAF4CBF3}" srcOrd="0" destOrd="0" presId="urn:microsoft.com/office/officeart/2005/8/layout/process2"/>
    <dgm:cxn modelId="{2ADC64BC-A8F7-4F0D-B4E6-873AF031193A}" srcId="{E3F68F99-AECD-461D-8BB9-737F587BC22C}" destId="{337E3931-5DF5-4919-B8FD-E9DEE51DE040}" srcOrd="2" destOrd="0" parTransId="{CE4093B7-BBC3-45E7-9133-BB0BA774FB6E}" sibTransId="{A1DE0DB8-EA94-4C63-BF8A-71B983DC2262}"/>
    <dgm:cxn modelId="{9BE4C40B-AE52-42C6-995C-A7B591701457}" type="presOf" srcId="{6C113364-8A80-4360-99D6-66AE8D3A25F2}" destId="{4FA3C89D-73F5-4F43-86F4-1330BC363629}" srcOrd="0" destOrd="0" presId="urn:microsoft.com/office/officeart/2005/8/layout/process2"/>
    <dgm:cxn modelId="{10C7FD7D-3AC9-4B59-8AAF-CCB1473123F5}" type="presOf" srcId="{20D696F8-F55A-477A-BBE4-07554A6AFFEF}" destId="{2A48E87C-D0A3-4101-95EE-B0B93538FDE9}" srcOrd="0" destOrd="0" presId="urn:microsoft.com/office/officeart/2005/8/layout/process2"/>
    <dgm:cxn modelId="{F303E7C1-B3AF-4473-A1A4-A86785D41EDD}" type="presOf" srcId="{337E3931-5DF5-4919-B8FD-E9DEE51DE040}" destId="{E003B3D8-CFA0-4FA7-9D6B-2A329C61D7D9}" srcOrd="0" destOrd="0" presId="urn:microsoft.com/office/officeart/2005/8/layout/process2"/>
    <dgm:cxn modelId="{7997B5CE-9E33-40A9-A13A-C88482093CA1}" srcId="{E3F68F99-AECD-461D-8BB9-737F587BC22C}" destId="{699E71A8-BC10-424F-A08F-3E5B80688F27}" srcOrd="1" destOrd="0" parTransId="{40268B57-40A3-477B-8431-04DA2510E37F}" sibTransId="{1C87576C-1F3C-47B9-9EF0-01C69E74696F}"/>
    <dgm:cxn modelId="{C7713D0C-69FB-44A5-8F29-668DA514D5FA}" type="presOf" srcId="{1C87576C-1F3C-47B9-9EF0-01C69E74696F}" destId="{B6C5700C-B64C-46E3-81FF-46E1DA0E67D4}" srcOrd="1" destOrd="0" presId="urn:microsoft.com/office/officeart/2005/8/layout/process2"/>
    <dgm:cxn modelId="{FE449A59-AC94-4970-8B2B-6FD252FF9FA4}" srcId="{E3F68F99-AECD-461D-8BB9-737F587BC22C}" destId="{20D696F8-F55A-477A-BBE4-07554A6AFFEF}" srcOrd="0" destOrd="0" parTransId="{618D3BD9-D3FF-4DE2-8D50-76DB2DCB5959}" sibTransId="{6C113364-8A80-4360-99D6-66AE8D3A25F2}"/>
    <dgm:cxn modelId="{67ACACC2-59F3-4363-8A0D-F4A0F85484BF}" type="presParOf" srcId="{5E61218A-6A5D-4632-A03E-016406CCBDD9}" destId="{2A48E87C-D0A3-4101-95EE-B0B93538FDE9}" srcOrd="0" destOrd="0" presId="urn:microsoft.com/office/officeart/2005/8/layout/process2"/>
    <dgm:cxn modelId="{BD58DDB2-E6B2-40ED-99F4-356033DD26CB}" type="presParOf" srcId="{5E61218A-6A5D-4632-A03E-016406CCBDD9}" destId="{4FA3C89D-73F5-4F43-86F4-1330BC363629}" srcOrd="1" destOrd="0" presId="urn:microsoft.com/office/officeart/2005/8/layout/process2"/>
    <dgm:cxn modelId="{1252455E-B456-4171-963D-11D5BF164FF7}" type="presParOf" srcId="{4FA3C89D-73F5-4F43-86F4-1330BC363629}" destId="{59B6BD32-0D0D-473C-BD87-C6714D9EF351}" srcOrd="0" destOrd="0" presId="urn:microsoft.com/office/officeart/2005/8/layout/process2"/>
    <dgm:cxn modelId="{7A2C48E9-EBBE-4776-AB27-0A9024592C63}" type="presParOf" srcId="{5E61218A-6A5D-4632-A03E-016406CCBDD9}" destId="{17B7E717-8CD5-4A29-95AB-983A33E48ED2}" srcOrd="2" destOrd="0" presId="urn:microsoft.com/office/officeart/2005/8/layout/process2"/>
    <dgm:cxn modelId="{4C2742D1-8EEA-4573-9D8F-810CDD996668}" type="presParOf" srcId="{5E61218A-6A5D-4632-A03E-016406CCBDD9}" destId="{C92C3A47-98F8-46A5-A938-FEAEAAF4CBF3}" srcOrd="3" destOrd="0" presId="urn:microsoft.com/office/officeart/2005/8/layout/process2"/>
    <dgm:cxn modelId="{9AA0DB59-EAEF-4DD3-943A-06C61B3FDAC2}" type="presParOf" srcId="{C92C3A47-98F8-46A5-A938-FEAEAAF4CBF3}" destId="{B6C5700C-B64C-46E3-81FF-46E1DA0E67D4}" srcOrd="0" destOrd="0" presId="urn:microsoft.com/office/officeart/2005/8/layout/process2"/>
    <dgm:cxn modelId="{03190FE8-22CB-4F14-A10D-8B71FFEE1461}" type="presParOf" srcId="{5E61218A-6A5D-4632-A03E-016406CCBDD9}" destId="{E003B3D8-CFA0-4FA7-9D6B-2A329C61D7D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3BB24B-0577-4498-B56D-82667712713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5AA4BD-AC44-4774-96EA-E9A00D3D7C6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Vice-President for Academic Affairs assigns an investigator with curriculum development experience and coordinating alternative accommodation plans</a:t>
          </a:r>
          <a:endParaRPr lang="en-US" dirty="0">
            <a:solidFill>
              <a:schemeClr val="tx1"/>
            </a:solidFill>
          </a:endParaRPr>
        </a:p>
      </dgm:t>
    </dgm:pt>
    <dgm:pt modelId="{69E96619-DDCA-4D0D-87CA-DBFD6BB4EB7E}" type="parTrans" cxnId="{7CE6AB1D-194A-461D-8FEE-F3F5FBC1CF13}">
      <dgm:prSet/>
      <dgm:spPr/>
      <dgm:t>
        <a:bodyPr/>
        <a:lstStyle/>
        <a:p>
          <a:endParaRPr lang="en-US"/>
        </a:p>
      </dgm:t>
    </dgm:pt>
    <dgm:pt modelId="{266C131B-D6F3-4855-B628-10DD060C4B62}" type="sibTrans" cxnId="{7CE6AB1D-194A-461D-8FEE-F3F5FBC1CF13}">
      <dgm:prSet/>
      <dgm:spPr/>
      <dgm:t>
        <a:bodyPr/>
        <a:lstStyle/>
        <a:p>
          <a:endParaRPr lang="en-US"/>
        </a:p>
      </dgm:t>
    </dgm:pt>
    <dgm:pt modelId="{71E8A650-6089-4335-A2AA-8BD4D32564D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VPSA and the investigator convene a review committee consisting of faculty representatives who develop curriculum for the college and the program</a:t>
          </a:r>
          <a:endParaRPr lang="en-US" dirty="0">
            <a:solidFill>
              <a:schemeClr val="tx1"/>
            </a:solidFill>
          </a:endParaRPr>
        </a:p>
      </dgm:t>
    </dgm:pt>
    <dgm:pt modelId="{E3C11909-E93E-4C55-B406-5F0BC1F9E872}" type="parTrans" cxnId="{060F6B9E-050E-4B8D-83B9-51072134AF8C}">
      <dgm:prSet/>
      <dgm:spPr/>
      <dgm:t>
        <a:bodyPr/>
        <a:lstStyle/>
        <a:p>
          <a:endParaRPr lang="en-US"/>
        </a:p>
      </dgm:t>
    </dgm:pt>
    <dgm:pt modelId="{D63FD54B-BCB7-4679-9AD5-3E8BC5D13FF8}" type="sibTrans" cxnId="{060F6B9E-050E-4B8D-83B9-51072134AF8C}">
      <dgm:prSet/>
      <dgm:spPr/>
      <dgm:t>
        <a:bodyPr/>
        <a:lstStyle/>
        <a:p>
          <a:endParaRPr lang="en-US"/>
        </a:p>
      </dgm:t>
    </dgm:pt>
    <dgm:pt modelId="{D4CB2A1B-8ACD-46DD-AA9D-EC6D5B3A31B3}" type="pres">
      <dgm:prSet presAssocID="{463BB24B-0577-4498-B56D-826677127135}" presName="Name0" presStyleCnt="0">
        <dgm:presLayoutVars>
          <dgm:dir/>
          <dgm:resizeHandles val="exact"/>
        </dgm:presLayoutVars>
      </dgm:prSet>
      <dgm:spPr/>
    </dgm:pt>
    <dgm:pt modelId="{3F8D7C84-0387-4B3C-A5F4-F7C57FD09AD8}" type="pres">
      <dgm:prSet presAssocID="{A95AA4BD-AC44-4774-96EA-E9A00D3D7C6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1B1F3-77F8-4EA3-B13B-AA18A15DCA5B}" type="pres">
      <dgm:prSet presAssocID="{266C131B-D6F3-4855-B628-10DD060C4B6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03F8A7A-3325-4CBF-869C-AE643EA1337E}" type="pres">
      <dgm:prSet presAssocID="{266C131B-D6F3-4855-B628-10DD060C4B6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5EB01FDF-1317-4C3A-AC6E-781EE160BDF6}" type="pres">
      <dgm:prSet presAssocID="{71E8A650-6089-4335-A2AA-8BD4D32564D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71486E-9D6D-4860-A519-15D7D7172A26}" type="presOf" srcId="{A95AA4BD-AC44-4774-96EA-E9A00D3D7C64}" destId="{3F8D7C84-0387-4B3C-A5F4-F7C57FD09AD8}" srcOrd="0" destOrd="0" presId="urn:microsoft.com/office/officeart/2005/8/layout/process1"/>
    <dgm:cxn modelId="{B8AE7ACE-0C0B-477F-98A2-AE328F3A5E81}" type="presOf" srcId="{71E8A650-6089-4335-A2AA-8BD4D32564D2}" destId="{5EB01FDF-1317-4C3A-AC6E-781EE160BDF6}" srcOrd="0" destOrd="0" presId="urn:microsoft.com/office/officeart/2005/8/layout/process1"/>
    <dgm:cxn modelId="{7CE6AB1D-194A-461D-8FEE-F3F5FBC1CF13}" srcId="{463BB24B-0577-4498-B56D-826677127135}" destId="{A95AA4BD-AC44-4774-96EA-E9A00D3D7C64}" srcOrd="0" destOrd="0" parTransId="{69E96619-DDCA-4D0D-87CA-DBFD6BB4EB7E}" sibTransId="{266C131B-D6F3-4855-B628-10DD060C4B62}"/>
    <dgm:cxn modelId="{FAFF76B1-D6BC-4786-A812-F27F34332841}" type="presOf" srcId="{266C131B-D6F3-4855-B628-10DD060C4B62}" destId="{F1E1B1F3-77F8-4EA3-B13B-AA18A15DCA5B}" srcOrd="0" destOrd="0" presId="urn:microsoft.com/office/officeart/2005/8/layout/process1"/>
    <dgm:cxn modelId="{D37D942B-184A-4626-9E3B-FE2E9FE70786}" type="presOf" srcId="{266C131B-D6F3-4855-B628-10DD060C4B62}" destId="{303F8A7A-3325-4CBF-869C-AE643EA1337E}" srcOrd="1" destOrd="0" presId="urn:microsoft.com/office/officeart/2005/8/layout/process1"/>
    <dgm:cxn modelId="{060F6B9E-050E-4B8D-83B9-51072134AF8C}" srcId="{463BB24B-0577-4498-B56D-826677127135}" destId="{71E8A650-6089-4335-A2AA-8BD4D32564D2}" srcOrd="1" destOrd="0" parTransId="{E3C11909-E93E-4C55-B406-5F0BC1F9E872}" sibTransId="{D63FD54B-BCB7-4679-9AD5-3E8BC5D13FF8}"/>
    <dgm:cxn modelId="{D536A893-2FFB-4C71-9B38-2538A6D78FDF}" type="presOf" srcId="{463BB24B-0577-4498-B56D-826677127135}" destId="{D4CB2A1B-8ACD-46DD-AA9D-EC6D5B3A31B3}" srcOrd="0" destOrd="0" presId="urn:microsoft.com/office/officeart/2005/8/layout/process1"/>
    <dgm:cxn modelId="{34C9DD07-9D3D-4E95-8066-4BF8BDEDF8E6}" type="presParOf" srcId="{D4CB2A1B-8ACD-46DD-AA9D-EC6D5B3A31B3}" destId="{3F8D7C84-0387-4B3C-A5F4-F7C57FD09AD8}" srcOrd="0" destOrd="0" presId="urn:microsoft.com/office/officeart/2005/8/layout/process1"/>
    <dgm:cxn modelId="{933529ED-708C-45AF-B677-F8DEF02C19B4}" type="presParOf" srcId="{D4CB2A1B-8ACD-46DD-AA9D-EC6D5B3A31B3}" destId="{F1E1B1F3-77F8-4EA3-B13B-AA18A15DCA5B}" srcOrd="1" destOrd="0" presId="urn:microsoft.com/office/officeart/2005/8/layout/process1"/>
    <dgm:cxn modelId="{33B8D423-CE12-4A65-83EC-E035B17BCF14}" type="presParOf" srcId="{F1E1B1F3-77F8-4EA3-B13B-AA18A15DCA5B}" destId="{303F8A7A-3325-4CBF-869C-AE643EA1337E}" srcOrd="0" destOrd="0" presId="urn:microsoft.com/office/officeart/2005/8/layout/process1"/>
    <dgm:cxn modelId="{D621780C-5764-4875-A9BF-E2B4D4B89FF1}" type="presParOf" srcId="{D4CB2A1B-8ACD-46DD-AA9D-EC6D5B3A31B3}" destId="{5EB01FDF-1317-4C3A-AC6E-781EE160BDF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374CDE-684A-4FF0-A4A4-B2D5D3CC0E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0652D02-4B13-4BD2-B85B-875EE7FF7D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Within seven days of the request</a:t>
          </a:r>
          <a:endParaRPr lang="en-US" dirty="0">
            <a:solidFill>
              <a:schemeClr val="tx1"/>
            </a:solidFill>
          </a:endParaRPr>
        </a:p>
      </dgm:t>
    </dgm:pt>
    <dgm:pt modelId="{5CDEE792-5B7A-41F3-9ABC-E5B1C070EDE9}" type="parTrans" cxnId="{64E82746-E9F6-4248-9683-E02B36A244A4}">
      <dgm:prSet/>
      <dgm:spPr/>
      <dgm:t>
        <a:bodyPr/>
        <a:lstStyle/>
        <a:p>
          <a:endParaRPr lang="en-US"/>
        </a:p>
      </dgm:t>
    </dgm:pt>
    <dgm:pt modelId="{A1854F41-C4D3-4ECD-BC94-587E7209D2F3}" type="sibTrans" cxnId="{64E82746-E9F6-4248-9683-E02B36A244A4}">
      <dgm:prSet/>
      <dgm:spPr/>
      <dgm:t>
        <a:bodyPr/>
        <a:lstStyle/>
        <a:p>
          <a:endParaRPr lang="en-US"/>
        </a:p>
      </dgm:t>
    </dgm:pt>
    <dgm:pt modelId="{2E871E8A-F748-407C-8B9F-C2F04A2EBA8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Study the recommended accommodations and alternatives using the Seven Rules Checklist</a:t>
          </a:r>
          <a:endParaRPr lang="en-US" dirty="0">
            <a:solidFill>
              <a:schemeClr val="tx1"/>
            </a:solidFill>
          </a:endParaRPr>
        </a:p>
      </dgm:t>
    </dgm:pt>
    <dgm:pt modelId="{A9F2923C-87EC-447B-A265-A313B6DF0A60}" type="parTrans" cxnId="{650130FB-A5FA-4570-A732-6995EC7122D7}">
      <dgm:prSet/>
      <dgm:spPr/>
      <dgm:t>
        <a:bodyPr/>
        <a:lstStyle/>
        <a:p>
          <a:endParaRPr lang="en-US"/>
        </a:p>
      </dgm:t>
    </dgm:pt>
    <dgm:pt modelId="{841C516A-24C3-43A6-A554-A17225C399B3}" type="sibTrans" cxnId="{650130FB-A5FA-4570-A732-6995EC7122D7}">
      <dgm:prSet/>
      <dgm:spPr/>
      <dgm:t>
        <a:bodyPr/>
        <a:lstStyle/>
        <a:p>
          <a:endParaRPr lang="en-US"/>
        </a:p>
      </dgm:t>
    </dgm:pt>
    <dgm:pt modelId="{179BD295-52C2-4B7F-8286-CCB33535ED1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Submit a decision with supporting documentation in writing to the VPAA and VPSA</a:t>
          </a:r>
          <a:endParaRPr lang="en-US" dirty="0">
            <a:solidFill>
              <a:schemeClr val="tx1"/>
            </a:solidFill>
          </a:endParaRPr>
        </a:p>
      </dgm:t>
    </dgm:pt>
    <dgm:pt modelId="{DCB2AFB0-05DE-4D87-A877-15FB8BF6E276}" type="parTrans" cxnId="{88093A96-E38A-49FE-94E2-54DD2E1BDC47}">
      <dgm:prSet/>
      <dgm:spPr/>
      <dgm:t>
        <a:bodyPr/>
        <a:lstStyle/>
        <a:p>
          <a:endParaRPr lang="en-US"/>
        </a:p>
      </dgm:t>
    </dgm:pt>
    <dgm:pt modelId="{C75D1F71-517D-44E5-A9FD-FC9C1114DFF4}" type="sibTrans" cxnId="{88093A96-E38A-49FE-94E2-54DD2E1BDC47}">
      <dgm:prSet/>
      <dgm:spPr/>
      <dgm:t>
        <a:bodyPr/>
        <a:lstStyle/>
        <a:p>
          <a:endParaRPr lang="en-US"/>
        </a:p>
      </dgm:t>
    </dgm:pt>
    <dgm:pt modelId="{7D255DF9-63AE-47D5-AB89-80AF147FBFC1}" type="pres">
      <dgm:prSet presAssocID="{0F374CDE-684A-4FF0-A4A4-B2D5D3CC0E1E}" presName="Name0" presStyleCnt="0">
        <dgm:presLayoutVars>
          <dgm:dir/>
          <dgm:resizeHandles val="exact"/>
        </dgm:presLayoutVars>
      </dgm:prSet>
      <dgm:spPr/>
    </dgm:pt>
    <dgm:pt modelId="{1AA9B0DD-791A-4E78-96CA-04DAC4AF992E}" type="pres">
      <dgm:prSet presAssocID="{70652D02-4B13-4BD2-B85B-875EE7FF7D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E1FF3-82F2-4B5D-BD26-F9A90108EEE0}" type="pres">
      <dgm:prSet presAssocID="{A1854F41-C4D3-4ECD-BC94-587E7209D2F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D8A1B26-30A4-47DE-9791-FFED51AA65EA}" type="pres">
      <dgm:prSet presAssocID="{A1854F41-C4D3-4ECD-BC94-587E7209D2F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18D860E-539A-4F16-8E04-B6FB75336B95}" type="pres">
      <dgm:prSet presAssocID="{2E871E8A-F748-407C-8B9F-C2F04A2EBA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93233-32C8-451C-84EA-71A2552C205C}" type="pres">
      <dgm:prSet presAssocID="{841C516A-24C3-43A6-A554-A17225C399B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A9F320A-42E6-4487-A6CD-8B1068814B1C}" type="pres">
      <dgm:prSet presAssocID="{841C516A-24C3-43A6-A554-A17225C399B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D85F325-955C-4FEE-8EC1-4FAAA4609DA0}" type="pres">
      <dgm:prSet presAssocID="{179BD295-52C2-4B7F-8286-CCB33535ED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C463E-5B57-4F74-9C99-44C5ED97357C}" type="presOf" srcId="{A1854F41-C4D3-4ECD-BC94-587E7209D2F3}" destId="{E98E1FF3-82F2-4B5D-BD26-F9A90108EEE0}" srcOrd="0" destOrd="0" presId="urn:microsoft.com/office/officeart/2005/8/layout/process1"/>
    <dgm:cxn modelId="{C596DD1F-23B7-4E6A-907E-296C33F6FA4F}" type="presOf" srcId="{2E871E8A-F748-407C-8B9F-C2F04A2EBA8A}" destId="{B18D860E-539A-4F16-8E04-B6FB75336B95}" srcOrd="0" destOrd="0" presId="urn:microsoft.com/office/officeart/2005/8/layout/process1"/>
    <dgm:cxn modelId="{4A705DC2-7F22-4D98-93B3-4734C7A0DDFC}" type="presOf" srcId="{179BD295-52C2-4B7F-8286-CCB33535ED1B}" destId="{7D85F325-955C-4FEE-8EC1-4FAAA4609DA0}" srcOrd="0" destOrd="0" presId="urn:microsoft.com/office/officeart/2005/8/layout/process1"/>
    <dgm:cxn modelId="{1DB35FF8-88C1-47EA-BF8C-6A21AFEFE644}" type="presOf" srcId="{70652D02-4B13-4BD2-B85B-875EE7FF7D57}" destId="{1AA9B0DD-791A-4E78-96CA-04DAC4AF992E}" srcOrd="0" destOrd="0" presId="urn:microsoft.com/office/officeart/2005/8/layout/process1"/>
    <dgm:cxn modelId="{EF4AB86C-A933-4BBA-B773-B0087520B8AB}" type="presOf" srcId="{0F374CDE-684A-4FF0-A4A4-B2D5D3CC0E1E}" destId="{7D255DF9-63AE-47D5-AB89-80AF147FBFC1}" srcOrd="0" destOrd="0" presId="urn:microsoft.com/office/officeart/2005/8/layout/process1"/>
    <dgm:cxn modelId="{64E82746-E9F6-4248-9683-E02B36A244A4}" srcId="{0F374CDE-684A-4FF0-A4A4-B2D5D3CC0E1E}" destId="{70652D02-4B13-4BD2-B85B-875EE7FF7D57}" srcOrd="0" destOrd="0" parTransId="{5CDEE792-5B7A-41F3-9ABC-E5B1C070EDE9}" sibTransId="{A1854F41-C4D3-4ECD-BC94-587E7209D2F3}"/>
    <dgm:cxn modelId="{F2816866-AF06-428B-B288-89B6F6EC892C}" type="presOf" srcId="{841C516A-24C3-43A6-A554-A17225C399B3}" destId="{1A9F320A-42E6-4487-A6CD-8B1068814B1C}" srcOrd="1" destOrd="0" presId="urn:microsoft.com/office/officeart/2005/8/layout/process1"/>
    <dgm:cxn modelId="{88093A96-E38A-49FE-94E2-54DD2E1BDC47}" srcId="{0F374CDE-684A-4FF0-A4A4-B2D5D3CC0E1E}" destId="{179BD295-52C2-4B7F-8286-CCB33535ED1B}" srcOrd="2" destOrd="0" parTransId="{DCB2AFB0-05DE-4D87-A877-15FB8BF6E276}" sibTransId="{C75D1F71-517D-44E5-A9FD-FC9C1114DFF4}"/>
    <dgm:cxn modelId="{A5724481-EB4C-4472-A95C-475299DE24B8}" type="presOf" srcId="{A1854F41-C4D3-4ECD-BC94-587E7209D2F3}" destId="{BD8A1B26-30A4-47DE-9791-FFED51AA65EA}" srcOrd="1" destOrd="0" presId="urn:microsoft.com/office/officeart/2005/8/layout/process1"/>
    <dgm:cxn modelId="{650130FB-A5FA-4570-A732-6995EC7122D7}" srcId="{0F374CDE-684A-4FF0-A4A4-B2D5D3CC0E1E}" destId="{2E871E8A-F748-407C-8B9F-C2F04A2EBA8A}" srcOrd="1" destOrd="0" parTransId="{A9F2923C-87EC-447B-A265-A313B6DF0A60}" sibTransId="{841C516A-24C3-43A6-A554-A17225C399B3}"/>
    <dgm:cxn modelId="{6939105C-7A41-46E8-88D7-BCB134EAC495}" type="presOf" srcId="{841C516A-24C3-43A6-A554-A17225C399B3}" destId="{FA593233-32C8-451C-84EA-71A2552C205C}" srcOrd="0" destOrd="0" presId="urn:microsoft.com/office/officeart/2005/8/layout/process1"/>
    <dgm:cxn modelId="{7D9F600B-ECB2-4155-8664-F9E4D2EC6AD9}" type="presParOf" srcId="{7D255DF9-63AE-47D5-AB89-80AF147FBFC1}" destId="{1AA9B0DD-791A-4E78-96CA-04DAC4AF992E}" srcOrd="0" destOrd="0" presId="urn:microsoft.com/office/officeart/2005/8/layout/process1"/>
    <dgm:cxn modelId="{93ED6DF4-626C-4709-ABD4-2DDFAD837D43}" type="presParOf" srcId="{7D255DF9-63AE-47D5-AB89-80AF147FBFC1}" destId="{E98E1FF3-82F2-4B5D-BD26-F9A90108EEE0}" srcOrd="1" destOrd="0" presId="urn:microsoft.com/office/officeart/2005/8/layout/process1"/>
    <dgm:cxn modelId="{5D18949B-7B62-472A-9A72-889B219CFF1A}" type="presParOf" srcId="{E98E1FF3-82F2-4B5D-BD26-F9A90108EEE0}" destId="{BD8A1B26-30A4-47DE-9791-FFED51AA65EA}" srcOrd="0" destOrd="0" presId="urn:microsoft.com/office/officeart/2005/8/layout/process1"/>
    <dgm:cxn modelId="{D6D0DFD4-2DD0-4F5B-8D1C-9A2376B5D402}" type="presParOf" srcId="{7D255DF9-63AE-47D5-AB89-80AF147FBFC1}" destId="{B18D860E-539A-4F16-8E04-B6FB75336B95}" srcOrd="2" destOrd="0" presId="urn:microsoft.com/office/officeart/2005/8/layout/process1"/>
    <dgm:cxn modelId="{8B4D015F-2053-43BF-AC96-D945365ACF4B}" type="presParOf" srcId="{7D255DF9-63AE-47D5-AB89-80AF147FBFC1}" destId="{FA593233-32C8-451C-84EA-71A2552C205C}" srcOrd="3" destOrd="0" presId="urn:microsoft.com/office/officeart/2005/8/layout/process1"/>
    <dgm:cxn modelId="{6CF5F547-39D5-4650-A06D-401743EF39BA}" type="presParOf" srcId="{FA593233-32C8-451C-84EA-71A2552C205C}" destId="{1A9F320A-42E6-4487-A6CD-8B1068814B1C}" srcOrd="0" destOrd="0" presId="urn:microsoft.com/office/officeart/2005/8/layout/process1"/>
    <dgm:cxn modelId="{7782CF99-AD37-4ECB-8108-6577E32BE35C}" type="presParOf" srcId="{7D255DF9-63AE-47D5-AB89-80AF147FBFC1}" destId="{7D85F325-955C-4FEE-8EC1-4FAAA4609DA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FA2023-B2F3-4656-B36C-9BCF8E405D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4803979-B6EF-458F-8BBB-575D535F400E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The VPSA/VPAA updates the college president</a:t>
          </a:r>
          <a:endParaRPr lang="en-US" sz="2000" dirty="0">
            <a:solidFill>
              <a:schemeClr val="tx1"/>
            </a:solidFill>
          </a:endParaRPr>
        </a:p>
      </dgm:t>
    </dgm:pt>
    <dgm:pt modelId="{8C20EA6F-6DD3-454B-B8F3-CFE14733248C}" type="parTrans" cxnId="{D9BCCE3D-93D9-44C1-B305-A5FE09652B9B}">
      <dgm:prSet/>
      <dgm:spPr/>
      <dgm:t>
        <a:bodyPr/>
        <a:lstStyle/>
        <a:p>
          <a:endParaRPr lang="en-US"/>
        </a:p>
      </dgm:t>
    </dgm:pt>
    <dgm:pt modelId="{E8E70855-4CC3-4E63-B11F-2FE0C0900B3D}" type="sibTrans" cxnId="{D9BCCE3D-93D9-44C1-B305-A5FE09652B9B}">
      <dgm:prSet/>
      <dgm:spPr/>
      <dgm:t>
        <a:bodyPr/>
        <a:lstStyle/>
        <a:p>
          <a:endParaRPr lang="en-US"/>
        </a:p>
      </dgm:t>
    </dgm:pt>
    <dgm:pt modelId="{719058F8-7B5A-4791-AB9D-45774BE9E60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college president or a designee shares the plan of resolution with the office of the general counsel</a:t>
          </a:r>
          <a:endParaRPr lang="en-US" dirty="0">
            <a:solidFill>
              <a:schemeClr val="tx1"/>
            </a:solidFill>
          </a:endParaRPr>
        </a:p>
      </dgm:t>
    </dgm:pt>
    <dgm:pt modelId="{BAEF01DA-E533-48EA-9C05-41EC68864878}" type="parTrans" cxnId="{88B5AB48-FB03-4AD5-877E-0E8166DBC2A6}">
      <dgm:prSet/>
      <dgm:spPr/>
      <dgm:t>
        <a:bodyPr/>
        <a:lstStyle/>
        <a:p>
          <a:endParaRPr lang="en-US"/>
        </a:p>
      </dgm:t>
    </dgm:pt>
    <dgm:pt modelId="{C54C130B-557C-4D9F-BA2E-E9F16705F2C8}" type="sibTrans" cxnId="{88B5AB48-FB03-4AD5-877E-0E8166DBC2A6}">
      <dgm:prSet/>
      <dgm:spPr/>
      <dgm:t>
        <a:bodyPr/>
        <a:lstStyle/>
        <a:p>
          <a:endParaRPr lang="en-US"/>
        </a:p>
      </dgm:t>
    </dgm:pt>
    <dgm:pt modelId="{5E5B6EF1-D1F1-46C0-8AF8-B3E172B2A0A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 final decision is communicated to the student in writing by the President or designee</a:t>
          </a:r>
          <a:endParaRPr lang="en-US" dirty="0">
            <a:solidFill>
              <a:schemeClr val="tx1"/>
            </a:solidFill>
          </a:endParaRPr>
        </a:p>
      </dgm:t>
    </dgm:pt>
    <dgm:pt modelId="{D96F111B-7B8B-44C7-B180-0EA0C86FB722}" type="parTrans" cxnId="{04583C9D-9FBE-4D80-9886-AD70C679BA59}">
      <dgm:prSet/>
      <dgm:spPr/>
      <dgm:t>
        <a:bodyPr/>
        <a:lstStyle/>
        <a:p>
          <a:endParaRPr lang="en-US"/>
        </a:p>
      </dgm:t>
    </dgm:pt>
    <dgm:pt modelId="{3A674D19-FE93-4DA9-98C3-081DEACB92ED}" type="sibTrans" cxnId="{04583C9D-9FBE-4D80-9886-AD70C679BA59}">
      <dgm:prSet/>
      <dgm:spPr/>
      <dgm:t>
        <a:bodyPr/>
        <a:lstStyle/>
        <a:p>
          <a:endParaRPr lang="en-US"/>
        </a:p>
      </dgm:t>
    </dgm:pt>
    <dgm:pt modelId="{BF527DCE-44ED-49C2-8481-C972E678A16C}" type="pres">
      <dgm:prSet presAssocID="{F8FA2023-B2F3-4656-B36C-9BCF8E405D59}" presName="Name0" presStyleCnt="0">
        <dgm:presLayoutVars>
          <dgm:dir/>
          <dgm:resizeHandles val="exact"/>
        </dgm:presLayoutVars>
      </dgm:prSet>
      <dgm:spPr/>
    </dgm:pt>
    <dgm:pt modelId="{E9E67771-475F-4288-8E68-BFE42AC4F46C}" type="pres">
      <dgm:prSet presAssocID="{84803979-B6EF-458F-8BBB-575D535F40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0F909-5E0B-4F82-B942-D3A31401C4FB}" type="pres">
      <dgm:prSet presAssocID="{E8E70855-4CC3-4E63-B11F-2FE0C0900B3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DE257E3-EB05-4F79-8F44-021B006DC2CA}" type="pres">
      <dgm:prSet presAssocID="{E8E70855-4CC3-4E63-B11F-2FE0C0900B3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8047C6D-04A6-4AC4-8FD9-BA4971F02317}" type="pres">
      <dgm:prSet presAssocID="{719058F8-7B5A-4791-AB9D-45774BE9E60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B3267-962D-4409-AF34-2DEBF056F551}" type="pres">
      <dgm:prSet presAssocID="{C54C130B-557C-4D9F-BA2E-E9F16705F2C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FF93A4F-3EDE-44D0-849C-9BEA37531E1B}" type="pres">
      <dgm:prSet presAssocID="{C54C130B-557C-4D9F-BA2E-E9F16705F2C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87E9C25-A204-484A-BE9F-82AFD0AC1A04}" type="pres">
      <dgm:prSet presAssocID="{5E5B6EF1-D1F1-46C0-8AF8-B3E172B2A0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012BA-241E-4C6C-9C01-DBCA92E37D8F}" type="presOf" srcId="{84803979-B6EF-458F-8BBB-575D535F400E}" destId="{E9E67771-475F-4288-8E68-BFE42AC4F46C}" srcOrd="0" destOrd="0" presId="urn:microsoft.com/office/officeart/2005/8/layout/process1"/>
    <dgm:cxn modelId="{110DDADF-21C9-4E31-881C-A261241BE7C9}" type="presOf" srcId="{719058F8-7B5A-4791-AB9D-45774BE9E600}" destId="{58047C6D-04A6-4AC4-8FD9-BA4971F02317}" srcOrd="0" destOrd="0" presId="urn:microsoft.com/office/officeart/2005/8/layout/process1"/>
    <dgm:cxn modelId="{88B5AB48-FB03-4AD5-877E-0E8166DBC2A6}" srcId="{F8FA2023-B2F3-4656-B36C-9BCF8E405D59}" destId="{719058F8-7B5A-4791-AB9D-45774BE9E600}" srcOrd="1" destOrd="0" parTransId="{BAEF01DA-E533-48EA-9C05-41EC68864878}" sibTransId="{C54C130B-557C-4D9F-BA2E-E9F16705F2C8}"/>
    <dgm:cxn modelId="{04583C9D-9FBE-4D80-9886-AD70C679BA59}" srcId="{F8FA2023-B2F3-4656-B36C-9BCF8E405D59}" destId="{5E5B6EF1-D1F1-46C0-8AF8-B3E172B2A0AA}" srcOrd="2" destOrd="0" parTransId="{D96F111B-7B8B-44C7-B180-0EA0C86FB722}" sibTransId="{3A674D19-FE93-4DA9-98C3-081DEACB92ED}"/>
    <dgm:cxn modelId="{4B181B43-81D1-41E2-8B8C-60D0E909BDF4}" type="presOf" srcId="{C54C130B-557C-4D9F-BA2E-E9F16705F2C8}" destId="{709B3267-962D-4409-AF34-2DEBF056F551}" srcOrd="0" destOrd="0" presId="urn:microsoft.com/office/officeart/2005/8/layout/process1"/>
    <dgm:cxn modelId="{0EC0637F-C784-456D-BE75-8E020F9EE5C0}" type="presOf" srcId="{5E5B6EF1-D1F1-46C0-8AF8-B3E172B2A0AA}" destId="{E87E9C25-A204-484A-BE9F-82AFD0AC1A04}" srcOrd="0" destOrd="0" presId="urn:microsoft.com/office/officeart/2005/8/layout/process1"/>
    <dgm:cxn modelId="{7B146943-E4FE-40BD-94C8-B8A266564111}" type="presOf" srcId="{C54C130B-557C-4D9F-BA2E-E9F16705F2C8}" destId="{6FF93A4F-3EDE-44D0-849C-9BEA37531E1B}" srcOrd="1" destOrd="0" presId="urn:microsoft.com/office/officeart/2005/8/layout/process1"/>
    <dgm:cxn modelId="{531EACBC-F3DE-4C73-86CE-7C25D1BC3E93}" type="presOf" srcId="{E8E70855-4CC3-4E63-B11F-2FE0C0900B3D}" destId="{CDE257E3-EB05-4F79-8F44-021B006DC2CA}" srcOrd="1" destOrd="0" presId="urn:microsoft.com/office/officeart/2005/8/layout/process1"/>
    <dgm:cxn modelId="{C3D7ABD9-E758-4009-A643-2DA998D161E5}" type="presOf" srcId="{E8E70855-4CC3-4E63-B11F-2FE0C0900B3D}" destId="{A1D0F909-5E0B-4F82-B942-D3A31401C4FB}" srcOrd="0" destOrd="0" presId="urn:microsoft.com/office/officeart/2005/8/layout/process1"/>
    <dgm:cxn modelId="{F0B55DAE-4CB6-40AA-8A2A-07A7234B659A}" type="presOf" srcId="{F8FA2023-B2F3-4656-B36C-9BCF8E405D59}" destId="{BF527DCE-44ED-49C2-8481-C972E678A16C}" srcOrd="0" destOrd="0" presId="urn:microsoft.com/office/officeart/2005/8/layout/process1"/>
    <dgm:cxn modelId="{D9BCCE3D-93D9-44C1-B305-A5FE09652B9B}" srcId="{F8FA2023-B2F3-4656-B36C-9BCF8E405D59}" destId="{84803979-B6EF-458F-8BBB-575D535F400E}" srcOrd="0" destOrd="0" parTransId="{8C20EA6F-6DD3-454B-B8F3-CFE14733248C}" sibTransId="{E8E70855-4CC3-4E63-B11F-2FE0C0900B3D}"/>
    <dgm:cxn modelId="{90974BC1-1241-4CB0-9478-63AE6EB6874D}" type="presParOf" srcId="{BF527DCE-44ED-49C2-8481-C972E678A16C}" destId="{E9E67771-475F-4288-8E68-BFE42AC4F46C}" srcOrd="0" destOrd="0" presId="urn:microsoft.com/office/officeart/2005/8/layout/process1"/>
    <dgm:cxn modelId="{080E4D21-CBED-4C52-9051-1EC518C86AD5}" type="presParOf" srcId="{BF527DCE-44ED-49C2-8481-C972E678A16C}" destId="{A1D0F909-5E0B-4F82-B942-D3A31401C4FB}" srcOrd="1" destOrd="0" presId="urn:microsoft.com/office/officeart/2005/8/layout/process1"/>
    <dgm:cxn modelId="{FF8EF3C7-5B59-42B1-89B9-27AE848DCA19}" type="presParOf" srcId="{A1D0F909-5E0B-4F82-B942-D3A31401C4FB}" destId="{CDE257E3-EB05-4F79-8F44-021B006DC2CA}" srcOrd="0" destOrd="0" presId="urn:microsoft.com/office/officeart/2005/8/layout/process1"/>
    <dgm:cxn modelId="{67153296-FAE6-49B6-8C7F-7BFB02B3D94E}" type="presParOf" srcId="{BF527DCE-44ED-49C2-8481-C972E678A16C}" destId="{58047C6D-04A6-4AC4-8FD9-BA4971F02317}" srcOrd="2" destOrd="0" presId="urn:microsoft.com/office/officeart/2005/8/layout/process1"/>
    <dgm:cxn modelId="{2A28A16E-1C53-43AD-B6F2-41A0E4E6FD4D}" type="presParOf" srcId="{BF527DCE-44ED-49C2-8481-C972E678A16C}" destId="{709B3267-962D-4409-AF34-2DEBF056F551}" srcOrd="3" destOrd="0" presId="urn:microsoft.com/office/officeart/2005/8/layout/process1"/>
    <dgm:cxn modelId="{C6375CEC-07ED-44FA-B185-778B9982E897}" type="presParOf" srcId="{709B3267-962D-4409-AF34-2DEBF056F551}" destId="{6FF93A4F-3EDE-44D0-849C-9BEA37531E1B}" srcOrd="0" destOrd="0" presId="urn:microsoft.com/office/officeart/2005/8/layout/process1"/>
    <dgm:cxn modelId="{33326034-23B2-4F51-A5B8-B7D17802A4D7}" type="presParOf" srcId="{BF527DCE-44ED-49C2-8481-C972E678A16C}" destId="{E87E9C25-A204-484A-BE9F-82AFD0AC1A0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CC9A1-7CB1-4EB2-AB15-D0A68505920E}">
      <dsp:nvSpPr>
        <dsp:cNvPr id="0" name=""/>
        <dsp:cNvSpPr/>
      </dsp:nvSpPr>
      <dsp:spPr>
        <a:xfrm>
          <a:off x="2198227" y="0"/>
          <a:ext cx="3833145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If </a:t>
          </a:r>
          <a:r>
            <a:rPr lang="en-US" sz="1600" kern="1200" dirty="0">
              <a:solidFill>
                <a:schemeClr val="tx1"/>
              </a:solidFill>
            </a:rPr>
            <a:t>the faculty member and DRS are able </a:t>
          </a:r>
          <a:r>
            <a:rPr lang="en-US" sz="1600" kern="1200" dirty="0" smtClean="0">
              <a:solidFill>
                <a:schemeClr val="tx1"/>
              </a:solidFill>
            </a:rPr>
            <a:t>to resolve the academic concerns after reviewing the DRS Seven Rules Checklist justification plan;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31367" y="33140"/>
        <a:ext cx="3766865" cy="1065210"/>
      </dsp:txXfrm>
    </dsp:sp>
    <dsp:sp modelId="{947A55C9-4F2D-4C2D-97DF-B92696C7424B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3962049" y="1202209"/>
        <a:ext cx="305502" cy="297016"/>
      </dsp:txXfrm>
    </dsp:sp>
    <dsp:sp modelId="{A9BCE073-4B02-4DE6-A162-50FB4ABED329}">
      <dsp:nvSpPr>
        <dsp:cNvPr id="0" name=""/>
        <dsp:cNvSpPr/>
      </dsp:nvSpPr>
      <dsp:spPr>
        <a:xfrm>
          <a:off x="2198227" y="1697236"/>
          <a:ext cx="3833145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Document the discussion using the DRS section  of the Seven Rules Checklist include dates or meetings and resolution.  Keep original in the student file. Copy to faculty.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31367" y="1730376"/>
        <a:ext cx="3766865" cy="1065210"/>
      </dsp:txXfrm>
    </dsp:sp>
    <dsp:sp modelId="{B6063AF6-1DC3-424E-8BFA-936E2E70DB27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3962049" y="2899445"/>
        <a:ext cx="305502" cy="297016"/>
      </dsp:txXfrm>
    </dsp:sp>
    <dsp:sp modelId="{EFDF6E36-E7C7-4528-B39A-E1E6A5759928}">
      <dsp:nvSpPr>
        <dsp:cNvPr id="0" name=""/>
        <dsp:cNvSpPr/>
      </dsp:nvSpPr>
      <dsp:spPr>
        <a:xfrm>
          <a:off x="2198227" y="3394472"/>
          <a:ext cx="3833145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Communicate to the student any changes in recommendations based on the meeting with </a:t>
          </a:r>
          <a:r>
            <a:rPr lang="en-US" sz="1600" kern="1200" dirty="0" smtClean="0">
              <a:solidFill>
                <a:schemeClr val="tx1"/>
              </a:solidFill>
            </a:rPr>
            <a:t>faculty  and include dates of meetings and resolution.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231367" y="3427612"/>
        <a:ext cx="3766865" cy="106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F4C95-71AF-4FA1-8D0B-A165FBF98ACF}">
      <dsp:nvSpPr>
        <dsp:cNvPr id="0" name=""/>
        <dsp:cNvSpPr/>
      </dsp:nvSpPr>
      <dsp:spPr>
        <a:xfrm>
          <a:off x="3616" y="851714"/>
          <a:ext cx="1581224" cy="2060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If the faculty do not support the accommodation plan provide information and guidance on the process for submitting and justifying an alternative accommodation using the Seven Rules Checklist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9928" y="898026"/>
        <a:ext cx="1488600" cy="1967909"/>
      </dsp:txXfrm>
    </dsp:sp>
    <dsp:sp modelId="{0F5A266B-07C5-4193-99F4-E2A5DBEB906A}">
      <dsp:nvSpPr>
        <dsp:cNvPr id="0" name=""/>
        <dsp:cNvSpPr/>
      </dsp:nvSpPr>
      <dsp:spPr>
        <a:xfrm>
          <a:off x="1742963" y="1685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42963" y="1764338"/>
        <a:ext cx="234653" cy="235285"/>
      </dsp:txXfrm>
    </dsp:sp>
    <dsp:sp modelId="{1309B3E6-C7B7-443E-91C2-E54957569531}">
      <dsp:nvSpPr>
        <dsp:cNvPr id="0" name=""/>
        <dsp:cNvSpPr/>
      </dsp:nvSpPr>
      <dsp:spPr>
        <a:xfrm>
          <a:off x="2217330" y="851714"/>
          <a:ext cx="1581224" cy="2060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Within three days, review the completed alternative Seven Rules Checklist plan and continue the interactive exchange to achieve a mutual agreement for academic accommodations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63642" y="898026"/>
        <a:ext cx="1488600" cy="1967909"/>
      </dsp:txXfrm>
    </dsp:sp>
    <dsp:sp modelId="{10AC32ED-635A-46B6-838F-909C3FA3B03F}">
      <dsp:nvSpPr>
        <dsp:cNvPr id="0" name=""/>
        <dsp:cNvSpPr/>
      </dsp:nvSpPr>
      <dsp:spPr>
        <a:xfrm>
          <a:off x="3956677" y="1685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956677" y="1764338"/>
        <a:ext cx="234653" cy="235285"/>
      </dsp:txXfrm>
    </dsp:sp>
    <dsp:sp modelId="{53C1F42E-F3E6-4E0B-B85D-0311FDD92CDF}">
      <dsp:nvSpPr>
        <dsp:cNvPr id="0" name=""/>
        <dsp:cNvSpPr/>
      </dsp:nvSpPr>
      <dsp:spPr>
        <a:xfrm>
          <a:off x="4431044" y="851714"/>
          <a:ext cx="1581224" cy="2060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Within the same three day timeframe, work with the faculty member and student to provide provisional accommodations until a final and complete accommodation plan is developed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477356" y="898026"/>
        <a:ext cx="1488600" cy="1967909"/>
      </dsp:txXfrm>
    </dsp:sp>
    <dsp:sp modelId="{4F5A92BA-7438-4261-9835-F5CA9EECB8B8}">
      <dsp:nvSpPr>
        <dsp:cNvPr id="0" name=""/>
        <dsp:cNvSpPr/>
      </dsp:nvSpPr>
      <dsp:spPr>
        <a:xfrm rot="21578863">
          <a:off x="6166549" y="1679094"/>
          <a:ext cx="327086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166550" y="1757825"/>
        <a:ext cx="228960" cy="235285"/>
      </dsp:txXfrm>
    </dsp:sp>
    <dsp:sp modelId="{6DE79FEE-6D0A-4CA9-B9A4-53D855E89B0F}">
      <dsp:nvSpPr>
        <dsp:cNvPr id="0" name=""/>
        <dsp:cNvSpPr/>
      </dsp:nvSpPr>
      <dsp:spPr>
        <a:xfrm>
          <a:off x="6629402" y="838197"/>
          <a:ext cx="1581224" cy="2060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Within three days, communicate the provisional accommodations to the student and keep the process moving to reach final resolution; if unsuccessful move complaint to VPAA and VPSA to convene a Review Committee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675714" y="884509"/>
        <a:ext cx="1488600" cy="1967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2FA7B-C7B2-44E0-8F3E-75BF83012856}">
      <dsp:nvSpPr>
        <dsp:cNvPr id="0" name=""/>
        <dsp:cNvSpPr/>
      </dsp:nvSpPr>
      <dsp:spPr>
        <a:xfrm>
          <a:off x="2162055" y="0"/>
          <a:ext cx="3905488" cy="125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Complete the Seven Rules Checklist  AND contact DRS within three days of the notice of  recommendations. 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98880" y="36825"/>
        <a:ext cx="3831838" cy="1183650"/>
      </dsp:txXfrm>
    </dsp:sp>
    <dsp:sp modelId="{47A21756-338A-4B6C-B58C-675F3AE472B8}">
      <dsp:nvSpPr>
        <dsp:cNvPr id="0" name=""/>
        <dsp:cNvSpPr/>
      </dsp:nvSpPr>
      <dsp:spPr>
        <a:xfrm rot="5400000">
          <a:off x="3879056" y="1288732"/>
          <a:ext cx="471487" cy="565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945064" y="1335881"/>
        <a:ext cx="339471" cy="330041"/>
      </dsp:txXfrm>
    </dsp:sp>
    <dsp:sp modelId="{D29BBC6B-978C-401E-BE2F-B1A93FD1E98A}">
      <dsp:nvSpPr>
        <dsp:cNvPr id="0" name=""/>
        <dsp:cNvSpPr/>
      </dsp:nvSpPr>
      <dsp:spPr>
        <a:xfrm>
          <a:off x="2162055" y="1885949"/>
          <a:ext cx="3905488" cy="125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Meet with DRS. Use the Seven Rules Checklist to discuss your concerns and work toward an informal resolution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98880" y="1922774"/>
        <a:ext cx="3831838" cy="1183650"/>
      </dsp:txXfrm>
    </dsp:sp>
    <dsp:sp modelId="{3FF8D378-38FF-49B0-A1C8-F06F3FA0CD49}">
      <dsp:nvSpPr>
        <dsp:cNvPr id="0" name=""/>
        <dsp:cNvSpPr/>
      </dsp:nvSpPr>
      <dsp:spPr>
        <a:xfrm rot="5311232">
          <a:off x="3917133" y="3155631"/>
          <a:ext cx="443058" cy="565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967211" y="3217017"/>
        <a:ext cx="339471" cy="310141"/>
      </dsp:txXfrm>
    </dsp:sp>
    <dsp:sp modelId="{2C2F5867-A2FB-43E9-981A-FFDD9F83EE38}">
      <dsp:nvSpPr>
        <dsp:cNvPr id="0" name=""/>
        <dsp:cNvSpPr/>
      </dsp:nvSpPr>
      <dsp:spPr>
        <a:xfrm>
          <a:off x="2209781" y="3733797"/>
          <a:ext cx="3905488" cy="1257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If the issue is not resolved within three days of meeting with DRS, submit a written request to the VPAA and VPSA (who serves as the college compliance officer) for judgment or request a Review Committee. The request must include the proposed alternative accommodation plan, Seven Rules Checklist and additional supporting documents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46606" y="3770622"/>
        <a:ext cx="3831838" cy="1183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8E87C-D0A3-4101-95EE-B0B93538FDE9}">
      <dsp:nvSpPr>
        <dsp:cNvPr id="0" name=""/>
        <dsp:cNvSpPr/>
      </dsp:nvSpPr>
      <dsp:spPr>
        <a:xfrm>
          <a:off x="2050646" y="0"/>
          <a:ext cx="4128306" cy="1238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Continue to communicate with DRS regarding  the provisional  agreement and the final accommodation plan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086913" y="36267"/>
        <a:ext cx="4055772" cy="1165715"/>
      </dsp:txXfrm>
    </dsp:sp>
    <dsp:sp modelId="{4FA3C89D-73F5-4F43-86F4-1330BC363629}">
      <dsp:nvSpPr>
        <dsp:cNvPr id="0" name=""/>
        <dsp:cNvSpPr/>
      </dsp:nvSpPr>
      <dsp:spPr>
        <a:xfrm rot="5400000">
          <a:off x="3921918" y="1216818"/>
          <a:ext cx="385762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947636" y="1302543"/>
        <a:ext cx="334328" cy="270033"/>
      </dsp:txXfrm>
    </dsp:sp>
    <dsp:sp modelId="{17B7E717-8CD5-4A29-95AB-983A33E48ED2}">
      <dsp:nvSpPr>
        <dsp:cNvPr id="0" name=""/>
        <dsp:cNvSpPr/>
      </dsp:nvSpPr>
      <dsp:spPr>
        <a:xfrm>
          <a:off x="2050646" y="1752600"/>
          <a:ext cx="4128306" cy="1238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Keep DRS  informed of any changes that may impact the  provisional agreement and final accommodation plan in a timely manner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086913" y="1788867"/>
        <a:ext cx="4055772" cy="1165715"/>
      </dsp:txXfrm>
    </dsp:sp>
    <dsp:sp modelId="{C92C3A47-98F8-46A5-A938-FEAEAAF4CBF3}">
      <dsp:nvSpPr>
        <dsp:cNvPr id="0" name=""/>
        <dsp:cNvSpPr/>
      </dsp:nvSpPr>
      <dsp:spPr>
        <a:xfrm rot="5400000">
          <a:off x="3843337" y="3074193"/>
          <a:ext cx="542924" cy="557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947635" y="3081338"/>
        <a:ext cx="334328" cy="380047"/>
      </dsp:txXfrm>
    </dsp:sp>
    <dsp:sp modelId="{E003B3D8-CFA0-4FA7-9D6B-2A329C61D7D9}">
      <dsp:nvSpPr>
        <dsp:cNvPr id="0" name=""/>
        <dsp:cNvSpPr/>
      </dsp:nvSpPr>
      <dsp:spPr>
        <a:xfrm>
          <a:off x="2050646" y="3714749"/>
          <a:ext cx="4128306" cy="1238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tx1"/>
              </a:solidFill>
            </a:rPr>
            <a:t>If no resolution within a reasonable time, the student has the option of filing a formal complaint under the Discrimination Complaint Procedure for Students. Students may also file formal complaint regarding the final accommodation plan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086913" y="3751016"/>
        <a:ext cx="4055772" cy="11657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D7C84-0387-4B3C-A5F4-F7C57FD09AD8}">
      <dsp:nvSpPr>
        <dsp:cNvPr id="0" name=""/>
        <dsp:cNvSpPr/>
      </dsp:nvSpPr>
      <dsp:spPr>
        <a:xfrm>
          <a:off x="1607" y="10441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The Vice-President for Academic Affairs assigns an investigator with curriculum development experience and coordinating alternative accommodation plans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1843" y="1104419"/>
        <a:ext cx="3307188" cy="1936124"/>
      </dsp:txXfrm>
    </dsp:sp>
    <dsp:sp modelId="{F1E1B1F3-77F8-4EA3-B13B-AA18A15DCA5B}">
      <dsp:nvSpPr>
        <dsp:cNvPr id="0" name=""/>
        <dsp:cNvSpPr/>
      </dsp:nvSpPr>
      <dsp:spPr>
        <a:xfrm>
          <a:off x="3772033" y="16474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772033" y="1817463"/>
        <a:ext cx="508665" cy="510035"/>
      </dsp:txXfrm>
    </dsp:sp>
    <dsp:sp modelId="{5EB01FDF-1317-4C3A-AC6E-781EE160BDF6}">
      <dsp:nvSpPr>
        <dsp:cNvPr id="0" name=""/>
        <dsp:cNvSpPr/>
      </dsp:nvSpPr>
      <dsp:spPr>
        <a:xfrm>
          <a:off x="4800332" y="1044183"/>
          <a:ext cx="3427660" cy="20565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The VPSA and the investigator convene a review committee consisting of faculty representatives who develop curriculum for the college and the program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860568" y="1104419"/>
        <a:ext cx="3307188" cy="19361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9B0DD-791A-4E78-96CA-04DAC4AF992E}">
      <dsp:nvSpPr>
        <dsp:cNvPr id="0" name=""/>
        <dsp:cNvSpPr/>
      </dsp:nvSpPr>
      <dsp:spPr>
        <a:xfrm>
          <a:off x="7233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Within seven days of the request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9471" y="1194845"/>
        <a:ext cx="2057401" cy="1679072"/>
      </dsp:txXfrm>
    </dsp:sp>
    <dsp:sp modelId="{E98E1FF3-82F2-4B5D-BD26-F9A90108EEE0}">
      <dsp:nvSpPr>
        <dsp:cNvPr id="0" name=""/>
        <dsp:cNvSpPr/>
      </dsp:nvSpPr>
      <dsp:spPr>
        <a:xfrm>
          <a:off x="2385298" y="17663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85298" y="1873537"/>
        <a:ext cx="320822" cy="321687"/>
      </dsp:txXfrm>
    </dsp:sp>
    <dsp:sp modelId="{B18D860E-539A-4F16-8E04-B6FB75336B95}">
      <dsp:nvSpPr>
        <dsp:cNvPr id="0" name=""/>
        <dsp:cNvSpPr/>
      </dsp:nvSpPr>
      <dsp:spPr>
        <a:xfrm>
          <a:off x="3033861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Study the recommended accommodations and alternatives using the Seven Rules Checklist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086099" y="1194845"/>
        <a:ext cx="2057401" cy="1679072"/>
      </dsp:txXfrm>
    </dsp:sp>
    <dsp:sp modelId="{FA593233-32C8-451C-84EA-71A2552C205C}">
      <dsp:nvSpPr>
        <dsp:cNvPr id="0" name=""/>
        <dsp:cNvSpPr/>
      </dsp:nvSpPr>
      <dsp:spPr>
        <a:xfrm>
          <a:off x="5411926" y="17663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11926" y="1873537"/>
        <a:ext cx="320822" cy="321687"/>
      </dsp:txXfrm>
    </dsp:sp>
    <dsp:sp modelId="{7D85F325-955C-4FEE-8EC1-4FAAA4609DA0}">
      <dsp:nvSpPr>
        <dsp:cNvPr id="0" name=""/>
        <dsp:cNvSpPr/>
      </dsp:nvSpPr>
      <dsp:spPr>
        <a:xfrm>
          <a:off x="6060489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Submit a decision with supporting documentation in writing to the VPAA and VPSA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112727" y="1194845"/>
        <a:ext cx="2057401" cy="1679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67771-475F-4288-8E68-BFE42AC4F46C}">
      <dsp:nvSpPr>
        <dsp:cNvPr id="0" name=""/>
        <dsp:cNvSpPr/>
      </dsp:nvSpPr>
      <dsp:spPr>
        <a:xfrm>
          <a:off x="7233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The VPSA/VPAA updates the college president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471" y="1194845"/>
        <a:ext cx="2057401" cy="1679072"/>
      </dsp:txXfrm>
    </dsp:sp>
    <dsp:sp modelId="{A1D0F909-5E0B-4F82-B942-D3A31401C4FB}">
      <dsp:nvSpPr>
        <dsp:cNvPr id="0" name=""/>
        <dsp:cNvSpPr/>
      </dsp:nvSpPr>
      <dsp:spPr>
        <a:xfrm>
          <a:off x="2385298" y="17663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85298" y="1873537"/>
        <a:ext cx="320822" cy="321687"/>
      </dsp:txXfrm>
    </dsp:sp>
    <dsp:sp modelId="{58047C6D-04A6-4AC4-8FD9-BA4971F02317}">
      <dsp:nvSpPr>
        <dsp:cNvPr id="0" name=""/>
        <dsp:cNvSpPr/>
      </dsp:nvSpPr>
      <dsp:spPr>
        <a:xfrm>
          <a:off x="3033861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The college president or a designee shares the plan of resolution with the office of the general counsel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086099" y="1194845"/>
        <a:ext cx="2057401" cy="1679072"/>
      </dsp:txXfrm>
    </dsp:sp>
    <dsp:sp modelId="{709B3267-962D-4409-AF34-2DEBF056F551}">
      <dsp:nvSpPr>
        <dsp:cNvPr id="0" name=""/>
        <dsp:cNvSpPr/>
      </dsp:nvSpPr>
      <dsp:spPr>
        <a:xfrm>
          <a:off x="5411926" y="17663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11926" y="1873537"/>
        <a:ext cx="320822" cy="321687"/>
      </dsp:txXfrm>
    </dsp:sp>
    <dsp:sp modelId="{E87E9C25-A204-484A-BE9F-82AFD0AC1A04}">
      <dsp:nvSpPr>
        <dsp:cNvPr id="0" name=""/>
        <dsp:cNvSpPr/>
      </dsp:nvSpPr>
      <dsp:spPr>
        <a:xfrm>
          <a:off x="6060489" y="1142607"/>
          <a:ext cx="2161877" cy="1783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The final decision is communicated to the student in writing by the President or designee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112727" y="1194845"/>
        <a:ext cx="2057401" cy="1679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8EFC0-0713-4243-86DF-609234829F40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03899-C9AF-4A8E-9E9A-1678CCE19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E607-097B-42AD-8E4F-F72D9D991E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8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3E607-097B-42AD-8E4F-F72D9D991E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8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737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7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3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9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7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8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59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5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baseline="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baseline="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baseline="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19800"/>
            <a:ext cx="9144000" cy="609600"/>
            <a:chOff x="0" y="5791200"/>
            <a:chExt cx="9144000" cy="6096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5791200"/>
              <a:ext cx="9144000" cy="609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4" descr="Horizontal Color Logo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" y="5791200"/>
              <a:ext cx="2036064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7766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6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53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8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5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A1D5-FDDE-4BCE-96DE-24AABB823418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430D4-6025-4133-A95F-62E49E4D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1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1CF8-82A0-46F8-8ADE-1C2E84E97A21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0379-C65A-464E-8C57-FB7671505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17375E"/>
                </a:solidFill>
              </a:rPr>
              <a:t>Eligibility for </a:t>
            </a:r>
            <a:r>
              <a:rPr lang="en-US" b="1" dirty="0" smtClean="0">
                <a:solidFill>
                  <a:srgbClr val="17375E"/>
                </a:solidFill>
              </a:rPr>
              <a:t>Accommodations</a:t>
            </a:r>
            <a:br>
              <a:rPr lang="en-US" b="1" dirty="0" smtClean="0">
                <a:solidFill>
                  <a:srgbClr val="17375E"/>
                </a:solidFill>
              </a:rPr>
            </a:br>
            <a:r>
              <a:rPr lang="en-US" b="1" dirty="0" smtClean="0">
                <a:solidFill>
                  <a:srgbClr val="17375E"/>
                </a:solidFill>
              </a:rPr>
              <a:t>&amp;</a:t>
            </a:r>
            <a:br>
              <a:rPr lang="en-US" b="1" dirty="0" smtClean="0">
                <a:solidFill>
                  <a:srgbClr val="17375E"/>
                </a:solidFill>
              </a:rPr>
            </a:br>
            <a:r>
              <a:rPr lang="en-US" b="1" dirty="0" smtClean="0">
                <a:solidFill>
                  <a:srgbClr val="17375E"/>
                </a:solidFill>
              </a:rPr>
              <a:t>Required </a:t>
            </a:r>
            <a:r>
              <a:rPr lang="en-US" b="1" dirty="0" smtClean="0">
                <a:solidFill>
                  <a:srgbClr val="17375E"/>
                </a:solidFill>
              </a:rPr>
              <a:t>Disability Documentation</a:t>
            </a:r>
            <a:endParaRPr lang="en-US" b="1" dirty="0">
              <a:solidFill>
                <a:srgbClr val="1737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Revisions to Section 2.8.1 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2013-2014 Catalog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096000"/>
            <a:ext cx="9144000" cy="609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orizontal Colo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6096000"/>
            <a:ext cx="2036064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98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Formal Complaint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For both student discrimination complaints and faculty complaints to the VPAA/VPSA, the final decision will be informed by a review committee consisting of faculty representatives who develop curriculum for the college and the  program. </a:t>
            </a:r>
          </a:p>
        </p:txBody>
      </p:sp>
    </p:spTree>
    <p:extLst>
      <p:ext uri="{BB962C8B-B14F-4D97-AF65-F5344CB8AC3E}">
        <p14:creationId xmlns:p14="http://schemas.microsoft.com/office/powerpoint/2010/main" val="16338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Formal Resolution </a:t>
            </a:r>
            <a:r>
              <a:rPr lang="en-US" sz="3200" dirty="0" smtClean="0"/>
              <a:t>Process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033496"/>
              </p:ext>
            </p:extLst>
          </p:nvPr>
        </p:nvGraphicFramePr>
        <p:xfrm>
          <a:off x="457200" y="1600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2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Responsibilities of the </a:t>
            </a:r>
            <a:br>
              <a:rPr lang="en-US" sz="3200" dirty="0" smtClean="0"/>
            </a:br>
            <a:r>
              <a:rPr lang="en-US" sz="3200" dirty="0" smtClean="0"/>
              <a:t>Review Committee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55648"/>
              </p:ext>
            </p:extLst>
          </p:nvPr>
        </p:nvGraphicFramePr>
        <p:xfrm>
          <a:off x="457200" y="1752600"/>
          <a:ext cx="82296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5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Resolution of the Formal Complaint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858840"/>
              </p:ext>
            </p:extLst>
          </p:nvPr>
        </p:nvGraphicFramePr>
        <p:xfrm>
          <a:off x="457200" y="1600200"/>
          <a:ext cx="82296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4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Process for Requesting Academic Accommodations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Academic accommodations are determined through: 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/>
              <a:t>A</a:t>
            </a:r>
            <a:r>
              <a:rPr lang="en-US" sz="2800" dirty="0" smtClean="0"/>
              <a:t>n interactive exchange in which the student describes their disability, barriers and </a:t>
            </a:r>
            <a:r>
              <a:rPr lang="en-US" sz="2800" dirty="0" smtClean="0"/>
              <a:t>history of effective </a:t>
            </a:r>
            <a:r>
              <a:rPr lang="en-US" sz="2800" dirty="0" smtClean="0"/>
              <a:t>and ineffective academic </a:t>
            </a:r>
            <a:r>
              <a:rPr lang="en-US" sz="2800" dirty="0" smtClean="0"/>
              <a:t>accommodations.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Observation by DRS staff of the students’ language, performance and academic strategies as a tool in validating the student narrative and </a:t>
            </a:r>
            <a:r>
              <a:rPr lang="en-US" sz="2800" dirty="0" smtClean="0"/>
              <a:t>self-report.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Review of </a:t>
            </a:r>
            <a:r>
              <a:rPr lang="en-US" sz="2800" dirty="0" smtClean="0"/>
              <a:t>medical documentation </a:t>
            </a:r>
            <a:r>
              <a:rPr lang="en-US" sz="2800" dirty="0" smtClean="0"/>
              <a:t>from qualified DRS </a:t>
            </a:r>
            <a:r>
              <a:rPr lang="en-US" sz="2800" dirty="0" smtClean="0"/>
              <a:t>professional.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/>
              <a:t>Student requests for academic accommodations without an Instructor Notification Form </a:t>
            </a:r>
            <a:r>
              <a:rPr lang="en-US" sz="2800" dirty="0" smtClean="0"/>
              <a:t>must </a:t>
            </a:r>
            <a:r>
              <a:rPr lang="en-US" sz="2800" dirty="0"/>
              <a:t>be referred to DRS for </a:t>
            </a:r>
            <a:r>
              <a:rPr lang="en-US" sz="2800" dirty="0" smtClean="0"/>
              <a:t>evaluation.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Determination of Academic Accommodations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Seven Rules: A Framework for Reviewing and Determining Accommodations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Does providing the accommodation result in modifications of educational standards (academic integrity) of the college’s course or program?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Does providing the accommodation fundamentally alter the nature of the course, program, activity or service?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Does providing the accommodation provide services to a student or individual not otherwise qualified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86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Determination of Academic </a:t>
            </a:r>
            <a:r>
              <a:rPr lang="en-US" sz="3200" dirty="0" smtClean="0"/>
              <a:t>Accommodations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Seven Rules: A Framework for Reviewing and Determining Accommodations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sz="2000" dirty="0" smtClean="0"/>
              <a:t>Does </a:t>
            </a:r>
            <a:r>
              <a:rPr lang="en-US" sz="2000" dirty="0" smtClean="0"/>
              <a:t>providing the accommodation not allow the individual to complete the course or degree?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sz="2000" dirty="0" smtClean="0"/>
              <a:t>Does providing the accommodation alter the behavioral standards of the institution and act contrary to its mission and code of ethics?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sz="2000" dirty="0" smtClean="0"/>
              <a:t>Does providing accommodations to an </a:t>
            </a:r>
            <a:r>
              <a:rPr lang="en-US" sz="2000" dirty="0"/>
              <a:t>individual pose a </a:t>
            </a:r>
            <a:r>
              <a:rPr lang="en-US" sz="2000" dirty="0" smtClean="0"/>
              <a:t>direct threat to health and safety?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</a:pPr>
            <a:r>
              <a:rPr lang="en-US" sz="2000" dirty="0" smtClean="0"/>
              <a:t>Does providing accommodations pose an undue burden on the college (financial)?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43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Informal Complaint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If there are </a:t>
            </a:r>
            <a:r>
              <a:rPr lang="en-US" sz="2400" dirty="0" smtClean="0"/>
              <a:t>concerns or conflict </a:t>
            </a:r>
            <a:r>
              <a:rPr lang="en-US" sz="2400" dirty="0"/>
              <a:t>between the recommended academic accommodations and course/program </a:t>
            </a:r>
            <a:r>
              <a:rPr lang="en-US" sz="2400" dirty="0" smtClean="0"/>
              <a:t>standards, 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DRS staff will initiate the informal resolution process.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12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419600" cy="2667000"/>
          </a:xfrm>
        </p:spPr>
        <p:txBody>
          <a:bodyPr>
            <a:noAutofit/>
          </a:bodyPr>
          <a:lstStyle/>
          <a:p>
            <a:r>
              <a:rPr lang="en-US" sz="3200" dirty="0"/>
              <a:t>Informal Resolution </a:t>
            </a:r>
            <a:r>
              <a:rPr lang="en-US" sz="3200" dirty="0" smtClean="0"/>
              <a:t>Process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1800" dirty="0"/>
              <a:t>DRS </a:t>
            </a:r>
            <a:r>
              <a:rPr lang="en-US" sz="1800" dirty="0" smtClean="0"/>
              <a:t>Responsibilities</a:t>
            </a:r>
            <a:br>
              <a:rPr lang="en-US" sz="1800" dirty="0" smtClean="0"/>
            </a:br>
            <a:r>
              <a:rPr lang="en-US" sz="1800" dirty="0" smtClean="0"/>
              <a:t>Educate, Support, and Monitor the Process</a:t>
            </a:r>
            <a:br>
              <a:rPr lang="en-US" sz="1800" dirty="0" smtClean="0"/>
            </a:br>
            <a:r>
              <a:rPr lang="en-US" sz="1800" dirty="0" smtClean="0"/>
              <a:t>(resolution of informal complaint)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004263"/>
              </p:ext>
            </p:extLst>
          </p:nvPr>
        </p:nvGraphicFramePr>
        <p:xfrm>
          <a:off x="2819400" y="14176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5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200" dirty="0"/>
              <a:t>DRS Responsibilities:</a:t>
            </a:r>
            <a:br>
              <a:rPr lang="en-US" sz="3200" dirty="0"/>
            </a:br>
            <a:r>
              <a:rPr lang="en-US" sz="3200" dirty="0"/>
              <a:t>Educate, Support, and Monitor the </a:t>
            </a:r>
            <a:r>
              <a:rPr lang="en-US" sz="3200" dirty="0" smtClean="0"/>
              <a:t>Process</a:t>
            </a:r>
            <a:br>
              <a:rPr lang="en-US" sz="3200" dirty="0" smtClean="0"/>
            </a:br>
            <a:r>
              <a:rPr lang="en-US" sz="3200" dirty="0" smtClean="0"/>
              <a:t>(no resolution)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11345"/>
              </p:ext>
            </p:extLst>
          </p:nvPr>
        </p:nvGraphicFramePr>
        <p:xfrm>
          <a:off x="381000" y="1600200"/>
          <a:ext cx="82296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5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4114800" cy="944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Faculty Responsibilities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814739"/>
              </p:ext>
            </p:extLst>
          </p:nvPr>
        </p:nvGraphicFramePr>
        <p:xfrm>
          <a:off x="2667000" y="914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9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114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 Responsibilities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774123"/>
              </p:ext>
            </p:extLst>
          </p:nvPr>
        </p:nvGraphicFramePr>
        <p:xfrm>
          <a:off x="2667000" y="9906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50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790</Words>
  <Application>Microsoft Office PowerPoint</Application>
  <PresentationFormat>On-screen Show (4:3)</PresentationFormat>
  <Paragraphs>57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Custom Design</vt:lpstr>
      <vt:lpstr>Eligibility for Accommodations &amp; Required Disability Documentation</vt:lpstr>
      <vt:lpstr>Process for Requesting Academic Accommodations</vt:lpstr>
      <vt:lpstr>Determination of Academic Accommodations</vt:lpstr>
      <vt:lpstr>Determination of Academic Accommodations</vt:lpstr>
      <vt:lpstr>Informal Complaint</vt:lpstr>
      <vt:lpstr>Informal Resolution Process DRS Responsibilities Educate, Support, and Monitor the Process (resolution of informal complaint)</vt:lpstr>
      <vt:lpstr>DRS Responsibilities: Educate, Support, and Monitor the Process (no resolution)</vt:lpstr>
      <vt:lpstr>Faculty Responsibilities </vt:lpstr>
      <vt:lpstr>Student Responsibilities</vt:lpstr>
      <vt:lpstr>Formal Complaint</vt:lpstr>
      <vt:lpstr>Formal Resolution Process</vt:lpstr>
      <vt:lpstr>Responsibilities of the  Review Committee</vt:lpstr>
      <vt:lpstr> Resolution of the Formal Complaint</vt:lpstr>
    </vt:vector>
  </TitlesOfParts>
  <Company>Mesa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Eligibility for Accommodations &amp; Required Disability Documentation</dc:title>
  <dc:creator>Jepsen,Cynthia K.</dc:creator>
  <cp:lastModifiedBy>Jepsen,Cynthia K.</cp:lastModifiedBy>
  <cp:revision>13</cp:revision>
  <dcterms:created xsi:type="dcterms:W3CDTF">2013-11-06T20:58:44Z</dcterms:created>
  <dcterms:modified xsi:type="dcterms:W3CDTF">2013-11-12T16:52:01Z</dcterms:modified>
</cp:coreProperties>
</file>